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sldIdLst>
    <p:sldId id="274" r:id="rId2"/>
    <p:sldId id="263" r:id="rId3"/>
    <p:sldId id="256" r:id="rId4"/>
    <p:sldId id="260" r:id="rId5"/>
    <p:sldId id="301" r:id="rId6"/>
    <p:sldId id="304" r:id="rId7"/>
    <p:sldId id="265" r:id="rId8"/>
    <p:sldId id="303" r:id="rId9"/>
    <p:sldId id="307" r:id="rId10"/>
    <p:sldId id="309" r:id="rId11"/>
    <p:sldId id="268" r:id="rId12"/>
    <p:sldId id="266" r:id="rId13"/>
    <p:sldId id="310" r:id="rId14"/>
    <p:sldId id="311" r:id="rId15"/>
    <p:sldId id="258" r:id="rId16"/>
    <p:sldId id="259" r:id="rId17"/>
    <p:sldId id="308" r:id="rId18"/>
  </p:sldIdLst>
  <p:sldSz cx="18288000" cy="10287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0" userDrawn="1">
          <p15:clr>
            <a:srgbClr val="A4A3A4"/>
          </p15:clr>
        </p15:guide>
        <p15:guide id="2" pos="57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ad Hafeez" initials="SH" lastIdx="1" clrIdx="0">
    <p:extLst>
      <p:ext uri="{19B8F6BF-5375-455C-9EA6-DF929625EA0E}">
        <p15:presenceInfo xmlns:p15="http://schemas.microsoft.com/office/powerpoint/2012/main" userId="S::Sad.Hafeez@students.uettaxila.edu.pk::0065faf6-b04f-4b43-99c3-d1d1e9cc2e4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01C28"/>
    <a:srgbClr val="24AE54"/>
    <a:srgbClr val="44CA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7ABF13-565B-4F36-8BC2-F2AEE7235E03}" v="2" dt="2022-07-21T22:48:52.9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74" d="100"/>
          <a:sy n="74" d="100"/>
        </p:scale>
        <p:origin x="570" y="222"/>
      </p:cViewPr>
      <p:guideLst>
        <p:guide orient="horz" pos="3240"/>
        <p:guide pos="57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ana Seveney" userId="955d1879003b6f5f" providerId="LiveId" clId="{F07ABF13-565B-4F36-8BC2-F2AEE7235E03}"/>
    <pc:docChg chg="custSel modSld">
      <pc:chgData name="Diana Seveney" userId="955d1879003b6f5f" providerId="LiveId" clId="{F07ABF13-565B-4F36-8BC2-F2AEE7235E03}" dt="2022-07-21T22:56:44.197" v="148" actId="20577"/>
      <pc:docMkLst>
        <pc:docMk/>
      </pc:docMkLst>
      <pc:sldChg chg="modSp mod">
        <pc:chgData name="Diana Seveney" userId="955d1879003b6f5f" providerId="LiveId" clId="{F07ABF13-565B-4F36-8BC2-F2AEE7235E03}" dt="2022-07-21T21:58:42.081" v="111" actId="14100"/>
        <pc:sldMkLst>
          <pc:docMk/>
          <pc:sldMk cId="709709477" sldId="263"/>
        </pc:sldMkLst>
        <pc:spChg chg="mod">
          <ac:chgData name="Diana Seveney" userId="955d1879003b6f5f" providerId="LiveId" clId="{F07ABF13-565B-4F36-8BC2-F2AEE7235E03}" dt="2022-07-21T21:58:28.474" v="107" actId="207"/>
          <ac:spMkLst>
            <pc:docMk/>
            <pc:sldMk cId="709709477" sldId="263"/>
            <ac:spMk id="26" creationId="{CDBB4945-B1E4-4BD2-99B3-7A1907E69411}"/>
          </ac:spMkLst>
        </pc:spChg>
        <pc:spChg chg="mod">
          <ac:chgData name="Diana Seveney" userId="955d1879003b6f5f" providerId="LiveId" clId="{F07ABF13-565B-4F36-8BC2-F2AEE7235E03}" dt="2022-07-21T21:58:36.341" v="110" actId="6549"/>
          <ac:spMkLst>
            <pc:docMk/>
            <pc:sldMk cId="709709477" sldId="263"/>
            <ac:spMk id="33" creationId="{ECDEA23B-5EC5-4208-B0E7-5B6C82CB9947}"/>
          </ac:spMkLst>
        </pc:spChg>
        <pc:grpChg chg="mod">
          <ac:chgData name="Diana Seveney" userId="955d1879003b6f5f" providerId="LiveId" clId="{F07ABF13-565B-4F36-8BC2-F2AEE7235E03}" dt="2022-07-21T21:58:42.081" v="111" actId="14100"/>
          <ac:grpSpMkLst>
            <pc:docMk/>
            <pc:sldMk cId="709709477" sldId="263"/>
            <ac:grpSpMk id="31" creationId="{3799ABA0-32FB-4220-956D-07B85F8C55A4}"/>
          </ac:grpSpMkLst>
        </pc:grpChg>
      </pc:sldChg>
      <pc:sldChg chg="modSp mod">
        <pc:chgData name="Diana Seveney" userId="955d1879003b6f5f" providerId="LiveId" clId="{F07ABF13-565B-4F36-8BC2-F2AEE7235E03}" dt="2022-07-21T22:49:30.790" v="134" actId="20577"/>
        <pc:sldMkLst>
          <pc:docMk/>
          <pc:sldMk cId="3642225751" sldId="266"/>
        </pc:sldMkLst>
        <pc:spChg chg="mod">
          <ac:chgData name="Diana Seveney" userId="955d1879003b6f5f" providerId="LiveId" clId="{F07ABF13-565B-4F36-8BC2-F2AEE7235E03}" dt="2022-07-21T22:49:30.790" v="134" actId="20577"/>
          <ac:spMkLst>
            <pc:docMk/>
            <pc:sldMk cId="3642225751" sldId="266"/>
            <ac:spMk id="57" creationId="{7ED63441-C057-4116-867B-5988AB49D05B}"/>
          </ac:spMkLst>
        </pc:spChg>
      </pc:sldChg>
      <pc:sldChg chg="addSp delSp modSp mod">
        <pc:chgData name="Diana Seveney" userId="955d1879003b6f5f" providerId="LiveId" clId="{F07ABF13-565B-4F36-8BC2-F2AEE7235E03}" dt="2022-07-21T22:48:58.685" v="117" actId="478"/>
        <pc:sldMkLst>
          <pc:docMk/>
          <pc:sldMk cId="4202092191" sldId="268"/>
        </pc:sldMkLst>
        <pc:spChg chg="add mod">
          <ac:chgData name="Diana Seveney" userId="955d1879003b6f5f" providerId="LiveId" clId="{F07ABF13-565B-4F36-8BC2-F2AEE7235E03}" dt="2022-07-21T22:48:52.993" v="115" actId="14826"/>
          <ac:spMkLst>
            <pc:docMk/>
            <pc:sldMk cId="4202092191" sldId="268"/>
            <ac:spMk id="2" creationId="{06131298-4ECA-3398-2543-90ECEDE8E116}"/>
          </ac:spMkLst>
        </pc:spChg>
        <pc:spChg chg="add del mod">
          <ac:chgData name="Diana Seveney" userId="955d1879003b6f5f" providerId="LiveId" clId="{F07ABF13-565B-4F36-8BC2-F2AEE7235E03}" dt="2022-07-21T22:48:58.685" v="117" actId="478"/>
          <ac:spMkLst>
            <pc:docMk/>
            <pc:sldMk cId="4202092191" sldId="268"/>
            <ac:spMk id="4" creationId="{3E0E682B-0E2A-7F6B-9446-DCDCF6EE2ABD}"/>
          </ac:spMkLst>
        </pc:spChg>
        <pc:picChg chg="del">
          <ac:chgData name="Diana Seveney" userId="955d1879003b6f5f" providerId="LiveId" clId="{F07ABF13-565B-4F36-8BC2-F2AEE7235E03}" dt="2022-07-21T22:48:55.054" v="116" actId="478"/>
          <ac:picMkLst>
            <pc:docMk/>
            <pc:sldMk cId="4202092191" sldId="268"/>
            <ac:picMk id="15" creationId="{94EF10BE-4739-45ED-8D7E-60DF3D2DBDF4}"/>
          </ac:picMkLst>
        </pc:picChg>
        <pc:picChg chg="mod">
          <ac:chgData name="Diana Seveney" userId="955d1879003b6f5f" providerId="LiveId" clId="{F07ABF13-565B-4F36-8BC2-F2AEE7235E03}" dt="2022-07-21T22:48:52.993" v="115" actId="14826"/>
          <ac:picMkLst>
            <pc:docMk/>
            <pc:sldMk cId="4202092191" sldId="268"/>
            <ac:picMk id="18" creationId="{A91A48A4-047F-4D09-A48F-F543D40C39EE}"/>
          </ac:picMkLst>
        </pc:picChg>
      </pc:sldChg>
      <pc:sldChg chg="addSp delSp modSp mod">
        <pc:chgData name="Diana Seveney" userId="955d1879003b6f5f" providerId="LiveId" clId="{F07ABF13-565B-4F36-8BC2-F2AEE7235E03}" dt="2022-07-21T22:47:55.365" v="114" actId="478"/>
        <pc:sldMkLst>
          <pc:docMk/>
          <pc:sldMk cId="674884715" sldId="308"/>
        </pc:sldMkLst>
        <pc:spChg chg="add mod">
          <ac:chgData name="Diana Seveney" userId="955d1879003b6f5f" providerId="LiveId" clId="{F07ABF13-565B-4F36-8BC2-F2AEE7235E03}" dt="2022-07-21T22:47:47.731" v="112" actId="14826"/>
          <ac:spMkLst>
            <pc:docMk/>
            <pc:sldMk cId="674884715" sldId="308"/>
            <ac:spMk id="3" creationId="{24EE30D9-BF65-0139-DA9A-CE995E5F1EBF}"/>
          </ac:spMkLst>
        </pc:spChg>
        <pc:spChg chg="add del mod">
          <ac:chgData name="Diana Seveney" userId="955d1879003b6f5f" providerId="LiveId" clId="{F07ABF13-565B-4F36-8BC2-F2AEE7235E03}" dt="2022-07-21T22:47:55.365" v="114" actId="478"/>
          <ac:spMkLst>
            <pc:docMk/>
            <pc:sldMk cId="674884715" sldId="308"/>
            <ac:spMk id="5" creationId="{4BE59F6D-97C5-CCEE-D79A-B9091512C4FC}"/>
          </ac:spMkLst>
        </pc:spChg>
        <pc:picChg chg="del">
          <ac:chgData name="Diana Seveney" userId="955d1879003b6f5f" providerId="LiveId" clId="{F07ABF13-565B-4F36-8BC2-F2AEE7235E03}" dt="2022-07-21T22:47:50.825" v="113" actId="478"/>
          <ac:picMkLst>
            <pc:docMk/>
            <pc:sldMk cId="674884715" sldId="308"/>
            <ac:picMk id="15" creationId="{94EF10BE-4739-45ED-8D7E-60DF3D2DBDF4}"/>
          </ac:picMkLst>
        </pc:picChg>
        <pc:picChg chg="mod">
          <ac:chgData name="Diana Seveney" userId="955d1879003b6f5f" providerId="LiveId" clId="{F07ABF13-565B-4F36-8BC2-F2AEE7235E03}" dt="2022-07-21T22:47:47.731" v="112" actId="14826"/>
          <ac:picMkLst>
            <pc:docMk/>
            <pc:sldMk cId="674884715" sldId="308"/>
            <ac:picMk id="18" creationId="{A91A48A4-047F-4D09-A48F-F543D40C39EE}"/>
          </ac:picMkLst>
        </pc:picChg>
      </pc:sldChg>
      <pc:sldChg chg="modSp mod">
        <pc:chgData name="Diana Seveney" userId="955d1879003b6f5f" providerId="LiveId" clId="{F07ABF13-565B-4F36-8BC2-F2AEE7235E03}" dt="2022-07-21T22:56:44.197" v="148" actId="20577"/>
        <pc:sldMkLst>
          <pc:docMk/>
          <pc:sldMk cId="2702982491" sldId="311"/>
        </pc:sldMkLst>
        <pc:spChg chg="mod">
          <ac:chgData name="Diana Seveney" userId="955d1879003b6f5f" providerId="LiveId" clId="{F07ABF13-565B-4F36-8BC2-F2AEE7235E03}" dt="2022-07-21T22:56:44.197" v="148" actId="20577"/>
          <ac:spMkLst>
            <pc:docMk/>
            <pc:sldMk cId="2702982491" sldId="311"/>
            <ac:spMk id="56" creationId="{27ABDD7B-DB10-425F-9146-D535BFF5E53D}"/>
          </ac:spMkLst>
        </pc:spChg>
      </pc:sldChg>
    </pc:docChg>
  </pc:docChgLst>
</pc:chgInfo>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e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jpeg>
</file>

<file path=ppt/media/image28.jpg>
</file>

<file path=ppt/media/image29.png>
</file>

<file path=ppt/media/image3.png>
</file>

<file path=ppt/media/image30.png>
</file>

<file path=ppt/media/image31.png>
</file>

<file path=ppt/media/image32.jpeg>
</file>

<file path=ppt/media/image33.png>
</file>

<file path=ppt/media/image34.jpg>
</file>

<file path=ppt/media/image35.jp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US" dirty="0"/>
          </a:p>
        </p:txBody>
      </p:sp>
      <p:sp>
        <p:nvSpPr>
          <p:cNvPr id="3" name="Subtitle 2"/>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70105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30187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77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400362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39FB10D8-66EF-4A8B-9101-56ED15825786}"/>
              </a:ext>
            </a:extLst>
          </p:cNvPr>
          <p:cNvSpPr>
            <a:spLocks noGrp="1"/>
          </p:cNvSpPr>
          <p:nvPr>
            <p:ph type="pic" sz="quarter" idx="10"/>
          </p:nvPr>
        </p:nvSpPr>
        <p:spPr>
          <a:xfrm>
            <a:off x="0" y="-9515"/>
            <a:ext cx="18288000" cy="10287000"/>
          </a:xfrm>
          <a:custGeom>
            <a:avLst/>
            <a:gdLst>
              <a:gd name="connsiteX0" fmla="*/ 0 w 12179308"/>
              <a:gd name="connsiteY0" fmla="*/ 0 h 6845314"/>
              <a:gd name="connsiteX1" fmla="*/ 12172969 w 12179308"/>
              <a:gd name="connsiteY1" fmla="*/ 0 h 6845314"/>
              <a:gd name="connsiteX2" fmla="*/ 12179308 w 12179308"/>
              <a:gd name="connsiteY2" fmla="*/ 6845314 h 6845314"/>
              <a:gd name="connsiteX3" fmla="*/ 12164156 w 12179308"/>
              <a:gd name="connsiteY3" fmla="*/ 6845314 h 6845314"/>
              <a:gd name="connsiteX4" fmla="*/ 5134341 w 12179308"/>
              <a:gd name="connsiteY4" fmla="*/ 4271641 h 6845314"/>
              <a:gd name="connsiteX5" fmla="*/ 0 w 12179308"/>
              <a:gd name="connsiteY5" fmla="*/ 5134342 h 684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79308" h="6845314">
                <a:moveTo>
                  <a:pt x="0" y="0"/>
                </a:moveTo>
                <a:lnTo>
                  <a:pt x="12172969" y="0"/>
                </a:lnTo>
                <a:lnTo>
                  <a:pt x="12179308" y="6845314"/>
                </a:lnTo>
                <a:lnTo>
                  <a:pt x="12164156" y="6845314"/>
                </a:lnTo>
                <a:lnTo>
                  <a:pt x="5134341" y="4271641"/>
                </a:lnTo>
                <a:lnTo>
                  <a:pt x="0" y="5134342"/>
                </a:lnTo>
                <a:close/>
              </a:path>
            </a:pathLst>
          </a:custGeom>
        </p:spPr>
      </p:sp>
    </p:spTree>
    <p:extLst>
      <p:ext uri="{BB962C8B-B14F-4D97-AF65-F5344CB8AC3E}">
        <p14:creationId xmlns:p14="http://schemas.microsoft.com/office/powerpoint/2010/main" val="41349478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F5B0229A-809D-422A-870A-34AA7F703E59}"/>
              </a:ext>
            </a:extLst>
          </p:cNvPr>
          <p:cNvSpPr>
            <a:spLocks noGrp="1"/>
          </p:cNvSpPr>
          <p:nvPr>
            <p:ph type="pic" sz="quarter" idx="10"/>
          </p:nvPr>
        </p:nvSpPr>
        <p:spPr>
          <a:xfrm>
            <a:off x="0" y="0"/>
            <a:ext cx="9144000" cy="10287000"/>
          </a:xfrm>
          <a:custGeom>
            <a:avLst/>
            <a:gdLst>
              <a:gd name="connsiteX0" fmla="*/ 0 w 5315919"/>
              <a:gd name="connsiteY0" fmla="*/ 0 h 6858000"/>
              <a:gd name="connsiteX1" fmla="*/ 4626483 w 5315919"/>
              <a:gd name="connsiteY1" fmla="*/ 0 h 6858000"/>
              <a:gd name="connsiteX2" fmla="*/ 4626483 w 5315919"/>
              <a:gd name="connsiteY2" fmla="*/ 763305 h 6858000"/>
              <a:gd name="connsiteX3" fmla="*/ 5315919 w 5315919"/>
              <a:gd name="connsiteY3" fmla="*/ 1352239 h 6858000"/>
              <a:gd name="connsiteX4" fmla="*/ 5315919 w 5315919"/>
              <a:gd name="connsiteY4" fmla="*/ 5505760 h 6858000"/>
              <a:gd name="connsiteX5" fmla="*/ 4626483 w 5315919"/>
              <a:gd name="connsiteY5" fmla="*/ 6094695 h 6858000"/>
              <a:gd name="connsiteX6" fmla="*/ 4626483 w 5315919"/>
              <a:gd name="connsiteY6" fmla="*/ 6858000 h 6858000"/>
              <a:gd name="connsiteX7" fmla="*/ 0 w 531591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15919" h="6858000">
                <a:moveTo>
                  <a:pt x="0" y="0"/>
                </a:moveTo>
                <a:lnTo>
                  <a:pt x="4626483" y="0"/>
                </a:lnTo>
                <a:lnTo>
                  <a:pt x="4626483" y="763305"/>
                </a:lnTo>
                <a:lnTo>
                  <a:pt x="5315919" y="1352239"/>
                </a:lnTo>
                <a:lnTo>
                  <a:pt x="5315919" y="5505760"/>
                </a:lnTo>
                <a:lnTo>
                  <a:pt x="4626483" y="6094695"/>
                </a:lnTo>
                <a:lnTo>
                  <a:pt x="4626483"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33640065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DD2719F-EB36-4428-B304-C434C22A23CE}"/>
              </a:ext>
            </a:extLst>
          </p:cNvPr>
          <p:cNvSpPr>
            <a:spLocks noGrp="1"/>
          </p:cNvSpPr>
          <p:nvPr>
            <p:ph type="pic" sz="quarter" idx="10"/>
          </p:nvPr>
        </p:nvSpPr>
        <p:spPr>
          <a:xfrm>
            <a:off x="0" y="0"/>
            <a:ext cx="18288000" cy="5044698"/>
          </a:xfrm>
          <a:custGeom>
            <a:avLst/>
            <a:gdLst>
              <a:gd name="connsiteX0" fmla="*/ 0 w 12192000"/>
              <a:gd name="connsiteY0" fmla="*/ 0 h 3363132"/>
              <a:gd name="connsiteX1" fmla="*/ 12192000 w 12192000"/>
              <a:gd name="connsiteY1" fmla="*/ 0 h 3363132"/>
              <a:gd name="connsiteX2" fmla="*/ 12192000 w 12192000"/>
              <a:gd name="connsiteY2" fmla="*/ 3363132 h 3363132"/>
              <a:gd name="connsiteX3" fmla="*/ 3073042 w 12192000"/>
              <a:gd name="connsiteY3" fmla="*/ 3363132 h 3363132"/>
              <a:gd name="connsiteX4" fmla="*/ 3022170 w 12192000"/>
              <a:gd name="connsiteY4" fmla="*/ 3312257 h 3363132"/>
              <a:gd name="connsiteX5" fmla="*/ 3022170 w 12192000"/>
              <a:gd name="connsiteY5" fmla="*/ 3311474 h 3363132"/>
              <a:gd name="connsiteX6" fmla="*/ 2701869 w 12192000"/>
              <a:gd name="connsiteY6" fmla="*/ 2991173 h 3363132"/>
              <a:gd name="connsiteX7" fmla="*/ 0 w 12192000"/>
              <a:gd name="connsiteY7" fmla="*/ 2991173 h 336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363132">
                <a:moveTo>
                  <a:pt x="0" y="0"/>
                </a:moveTo>
                <a:lnTo>
                  <a:pt x="12192000" y="0"/>
                </a:lnTo>
                <a:lnTo>
                  <a:pt x="12192000" y="3363132"/>
                </a:lnTo>
                <a:lnTo>
                  <a:pt x="3073042" y="3363132"/>
                </a:lnTo>
                <a:lnTo>
                  <a:pt x="3022170" y="3312257"/>
                </a:lnTo>
                <a:lnTo>
                  <a:pt x="3022170" y="3311474"/>
                </a:lnTo>
                <a:lnTo>
                  <a:pt x="2701869" y="2991173"/>
                </a:lnTo>
                <a:lnTo>
                  <a:pt x="0" y="2991173"/>
                </a:lnTo>
                <a:close/>
              </a:path>
            </a:pathLst>
          </a:custGeom>
        </p:spPr>
        <p:txBody>
          <a:bodyPr wrap="square">
            <a:noAutofit/>
          </a:bodyPr>
          <a:lstStyle/>
          <a:p>
            <a:endParaRPr lang="en-US"/>
          </a:p>
        </p:txBody>
      </p:sp>
    </p:spTree>
    <p:extLst>
      <p:ext uri="{BB962C8B-B14F-4D97-AF65-F5344CB8AC3E}">
        <p14:creationId xmlns:p14="http://schemas.microsoft.com/office/powerpoint/2010/main" val="35194810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D98B3DEE-169F-4F9F-A0F8-22A48AED0580}"/>
              </a:ext>
            </a:extLst>
          </p:cNvPr>
          <p:cNvSpPr>
            <a:spLocks noGrp="1"/>
          </p:cNvSpPr>
          <p:nvPr>
            <p:ph type="pic" sz="quarter" idx="13"/>
          </p:nvPr>
        </p:nvSpPr>
        <p:spPr>
          <a:xfrm>
            <a:off x="0" y="0"/>
            <a:ext cx="9144000" cy="10287000"/>
          </a:xfrm>
          <a:custGeom>
            <a:avLst/>
            <a:gdLst>
              <a:gd name="connsiteX0" fmla="*/ 0 w 6096000"/>
              <a:gd name="connsiteY0" fmla="*/ 0 h 6858000"/>
              <a:gd name="connsiteX1" fmla="*/ 2847160 w 6096000"/>
              <a:gd name="connsiteY1" fmla="*/ 0 h 6858000"/>
              <a:gd name="connsiteX2" fmla="*/ 6096000 w 6096000"/>
              <a:gd name="connsiteY2" fmla="*/ 6858000 h 6858000"/>
              <a:gd name="connsiteX3" fmla="*/ 2105840 w 6096000"/>
              <a:gd name="connsiteY3" fmla="*/ 6858000 h 6858000"/>
              <a:gd name="connsiteX4" fmla="*/ 0 w 6096000"/>
              <a:gd name="connsiteY4" fmla="*/ 2412767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2847160" y="0"/>
                </a:lnTo>
                <a:lnTo>
                  <a:pt x="6096000" y="6858000"/>
                </a:lnTo>
                <a:lnTo>
                  <a:pt x="2105840" y="6858000"/>
                </a:lnTo>
                <a:lnTo>
                  <a:pt x="0" y="2412767"/>
                </a:lnTo>
                <a:close/>
              </a:path>
            </a:pathLst>
          </a:custGeom>
          <a:noFill/>
        </p:spPr>
      </p:sp>
    </p:spTree>
    <p:extLst>
      <p:ext uri="{BB962C8B-B14F-4D97-AF65-F5344CB8AC3E}">
        <p14:creationId xmlns:p14="http://schemas.microsoft.com/office/powerpoint/2010/main" val="2115727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81B47356-5CBF-4574-BAAD-7BEFE8843AC5}"/>
              </a:ext>
            </a:extLst>
          </p:cNvPr>
          <p:cNvSpPr>
            <a:spLocks noGrp="1"/>
          </p:cNvSpPr>
          <p:nvPr>
            <p:ph type="pic" sz="quarter" idx="10"/>
          </p:nvPr>
        </p:nvSpPr>
        <p:spPr>
          <a:xfrm>
            <a:off x="9906002" y="954105"/>
            <a:ext cx="6861369" cy="8378790"/>
          </a:xfrm>
          <a:custGeom>
            <a:avLst/>
            <a:gdLst>
              <a:gd name="connsiteX0" fmla="*/ 2003903 w 4126459"/>
              <a:gd name="connsiteY0" fmla="*/ 0 h 5039043"/>
              <a:gd name="connsiteX1" fmla="*/ 4126459 w 4126459"/>
              <a:gd name="connsiteY1" fmla="*/ 0 h 5039043"/>
              <a:gd name="connsiteX2" fmla="*/ 4126459 w 4126459"/>
              <a:gd name="connsiteY2" fmla="*/ 5039043 h 5039043"/>
              <a:gd name="connsiteX3" fmla="*/ 0 w 4126459"/>
              <a:gd name="connsiteY3" fmla="*/ 5039043 h 5039043"/>
              <a:gd name="connsiteX4" fmla="*/ 0 w 4126459"/>
              <a:gd name="connsiteY4" fmla="*/ 777831 h 5039043"/>
              <a:gd name="connsiteX5" fmla="*/ 1226072 w 4126459"/>
              <a:gd name="connsiteY5" fmla="*/ 777831 h 5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6459" h="5039043">
                <a:moveTo>
                  <a:pt x="2003903" y="0"/>
                </a:moveTo>
                <a:lnTo>
                  <a:pt x="4126459" y="0"/>
                </a:lnTo>
                <a:lnTo>
                  <a:pt x="4126459" y="5039043"/>
                </a:lnTo>
                <a:lnTo>
                  <a:pt x="0" y="5039043"/>
                </a:lnTo>
                <a:lnTo>
                  <a:pt x="0" y="777831"/>
                </a:lnTo>
                <a:lnTo>
                  <a:pt x="1226072" y="777831"/>
                </a:lnTo>
                <a:close/>
              </a:path>
            </a:pathLst>
          </a:custGeom>
        </p:spPr>
        <p:txBody>
          <a:bodyPr wrap="square">
            <a:noAutofit/>
          </a:bodyPr>
          <a:lstStyle/>
          <a:p>
            <a:endParaRPr lang="en-US"/>
          </a:p>
        </p:txBody>
      </p:sp>
    </p:spTree>
    <p:extLst>
      <p:ext uri="{BB962C8B-B14F-4D97-AF65-F5344CB8AC3E}">
        <p14:creationId xmlns:p14="http://schemas.microsoft.com/office/powerpoint/2010/main" val="37411615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B5642A0A-AF24-4C7B-B522-72E49A56F7AC}"/>
              </a:ext>
            </a:extLst>
          </p:cNvPr>
          <p:cNvSpPr>
            <a:spLocks noGrp="1"/>
          </p:cNvSpPr>
          <p:nvPr>
            <p:ph type="pic" sz="quarter" idx="10"/>
          </p:nvPr>
        </p:nvSpPr>
        <p:spPr>
          <a:xfrm>
            <a:off x="0" y="3124200"/>
            <a:ext cx="18288000" cy="4892298"/>
          </a:xfrm>
          <a:custGeom>
            <a:avLst/>
            <a:gdLst>
              <a:gd name="connsiteX0" fmla="*/ 0 w 12192000"/>
              <a:gd name="connsiteY0" fmla="*/ 0 h 3718732"/>
              <a:gd name="connsiteX1" fmla="*/ 9118958 w 12192000"/>
              <a:gd name="connsiteY1" fmla="*/ 0 h 3718732"/>
              <a:gd name="connsiteX2" fmla="*/ 9169830 w 12192000"/>
              <a:gd name="connsiteY2" fmla="*/ 50875 h 3718732"/>
              <a:gd name="connsiteX3" fmla="*/ 9169830 w 12192000"/>
              <a:gd name="connsiteY3" fmla="*/ 51658 h 3718732"/>
              <a:gd name="connsiteX4" fmla="*/ 9473772 w 12192000"/>
              <a:gd name="connsiteY4" fmla="*/ 355600 h 3718732"/>
              <a:gd name="connsiteX5" fmla="*/ 12192000 w 12192000"/>
              <a:gd name="connsiteY5" fmla="*/ 355600 h 3718732"/>
              <a:gd name="connsiteX6" fmla="*/ 12192000 w 12192000"/>
              <a:gd name="connsiteY6" fmla="*/ 371959 h 3718732"/>
              <a:gd name="connsiteX7" fmla="*/ 12192000 w 12192000"/>
              <a:gd name="connsiteY7" fmla="*/ 3363132 h 3718732"/>
              <a:gd name="connsiteX8" fmla="*/ 12192000 w 12192000"/>
              <a:gd name="connsiteY8" fmla="*/ 3718732 h 3718732"/>
              <a:gd name="connsiteX9" fmla="*/ 3073042 w 12192000"/>
              <a:gd name="connsiteY9" fmla="*/ 3718732 h 3718732"/>
              <a:gd name="connsiteX10" fmla="*/ 3022170 w 12192000"/>
              <a:gd name="connsiteY10" fmla="*/ 3667857 h 3718732"/>
              <a:gd name="connsiteX11" fmla="*/ 3022170 w 12192000"/>
              <a:gd name="connsiteY11" fmla="*/ 3667074 h 3718732"/>
              <a:gd name="connsiteX12" fmla="*/ 2718228 w 12192000"/>
              <a:gd name="connsiteY12" fmla="*/ 3363132 h 3718732"/>
              <a:gd name="connsiteX13" fmla="*/ 0 w 12192000"/>
              <a:gd name="connsiteY13" fmla="*/ 3363132 h 3718732"/>
              <a:gd name="connsiteX14" fmla="*/ 0 w 12192000"/>
              <a:gd name="connsiteY14" fmla="*/ 3346773 h 3718732"/>
              <a:gd name="connsiteX15" fmla="*/ 0 w 12192000"/>
              <a:gd name="connsiteY15" fmla="*/ 355600 h 371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3718732">
                <a:moveTo>
                  <a:pt x="0" y="0"/>
                </a:moveTo>
                <a:lnTo>
                  <a:pt x="9118958" y="0"/>
                </a:lnTo>
                <a:lnTo>
                  <a:pt x="9169830" y="50875"/>
                </a:lnTo>
                <a:lnTo>
                  <a:pt x="9169830" y="51658"/>
                </a:lnTo>
                <a:lnTo>
                  <a:pt x="9473772" y="355600"/>
                </a:lnTo>
                <a:lnTo>
                  <a:pt x="12192000" y="355600"/>
                </a:lnTo>
                <a:lnTo>
                  <a:pt x="12192000" y="371959"/>
                </a:lnTo>
                <a:lnTo>
                  <a:pt x="12192000" y="3363132"/>
                </a:lnTo>
                <a:lnTo>
                  <a:pt x="12192000" y="3718732"/>
                </a:lnTo>
                <a:lnTo>
                  <a:pt x="3073042" y="3718732"/>
                </a:lnTo>
                <a:lnTo>
                  <a:pt x="3022170" y="3667857"/>
                </a:lnTo>
                <a:lnTo>
                  <a:pt x="3022170" y="3667074"/>
                </a:lnTo>
                <a:lnTo>
                  <a:pt x="2718228" y="3363132"/>
                </a:lnTo>
                <a:lnTo>
                  <a:pt x="0" y="3363132"/>
                </a:lnTo>
                <a:lnTo>
                  <a:pt x="0" y="3346773"/>
                </a:lnTo>
                <a:lnTo>
                  <a:pt x="0" y="355600"/>
                </a:lnTo>
                <a:close/>
              </a:path>
            </a:pathLst>
          </a:custGeom>
        </p:spPr>
        <p:txBody>
          <a:bodyPr wrap="square">
            <a:noAutofit/>
          </a:bodyPr>
          <a:lstStyle/>
          <a:p>
            <a:endParaRPr lang="en-US" dirty="0"/>
          </a:p>
        </p:txBody>
      </p:sp>
    </p:spTree>
    <p:extLst>
      <p:ext uri="{BB962C8B-B14F-4D97-AF65-F5344CB8AC3E}">
        <p14:creationId xmlns:p14="http://schemas.microsoft.com/office/powerpoint/2010/main" val="19047853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A3775F4-DA46-47CF-BDB1-21CF5B1645A5}"/>
              </a:ext>
            </a:extLst>
          </p:cNvPr>
          <p:cNvSpPr>
            <a:spLocks noGrp="1"/>
          </p:cNvSpPr>
          <p:nvPr>
            <p:ph type="pic" sz="quarter" idx="4294967295"/>
          </p:nvPr>
        </p:nvSpPr>
        <p:spPr>
          <a:xfrm>
            <a:off x="2" y="1207711"/>
            <a:ext cx="8229599" cy="7871579"/>
          </a:xfrm>
          <a:prstGeom prst="snip1Rect">
            <a:avLst>
              <a:gd name="adj" fmla="val 50000"/>
            </a:avLst>
          </a:prstGeom>
        </p:spPr>
      </p:sp>
    </p:spTree>
    <p:extLst>
      <p:ext uri="{BB962C8B-B14F-4D97-AF65-F5344CB8AC3E}">
        <p14:creationId xmlns:p14="http://schemas.microsoft.com/office/powerpoint/2010/main" val="9963702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ECEFDC8-4058-4189-91DA-A7C7CA867F97}"/>
              </a:ext>
            </a:extLst>
          </p:cNvPr>
          <p:cNvSpPr>
            <a:spLocks noGrp="1"/>
          </p:cNvSpPr>
          <p:nvPr>
            <p:ph type="pic" sz="quarter" idx="10"/>
          </p:nvPr>
        </p:nvSpPr>
        <p:spPr>
          <a:xfrm>
            <a:off x="9315450" y="571520"/>
            <a:ext cx="8972550" cy="9143982"/>
          </a:xfrm>
          <a:custGeom>
            <a:avLst/>
            <a:gdLst>
              <a:gd name="connsiteX0" fmla="*/ 1560923 w 5981700"/>
              <a:gd name="connsiteY0" fmla="*/ 0 h 4830935"/>
              <a:gd name="connsiteX1" fmla="*/ 5981700 w 5981700"/>
              <a:gd name="connsiteY1" fmla="*/ 0 h 4830935"/>
              <a:gd name="connsiteX2" fmla="*/ 5981700 w 5981700"/>
              <a:gd name="connsiteY2" fmla="*/ 4830935 h 4830935"/>
              <a:gd name="connsiteX3" fmla="*/ 1560923 w 5981700"/>
              <a:gd name="connsiteY3" fmla="*/ 4830935 h 4830935"/>
              <a:gd name="connsiteX4" fmla="*/ 0 w 5981700"/>
              <a:gd name="connsiteY4" fmla="*/ 2415467 h 48309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4830935">
                <a:moveTo>
                  <a:pt x="1560923" y="0"/>
                </a:moveTo>
                <a:lnTo>
                  <a:pt x="5981700" y="0"/>
                </a:lnTo>
                <a:lnTo>
                  <a:pt x="5981700" y="4830935"/>
                </a:lnTo>
                <a:lnTo>
                  <a:pt x="1560923" y="4830935"/>
                </a:lnTo>
                <a:lnTo>
                  <a:pt x="0" y="2415467"/>
                </a:lnTo>
                <a:close/>
              </a:path>
            </a:pathLst>
          </a:custGeom>
        </p:spPr>
        <p:txBody>
          <a:bodyPr wrap="square">
            <a:noAutofit/>
          </a:bodyPr>
          <a:lstStyle/>
          <a:p>
            <a:endParaRPr lang="en-US"/>
          </a:p>
        </p:txBody>
      </p:sp>
    </p:spTree>
    <p:extLst>
      <p:ext uri="{BB962C8B-B14F-4D97-AF65-F5344CB8AC3E}">
        <p14:creationId xmlns:p14="http://schemas.microsoft.com/office/powerpoint/2010/main" val="1319302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111129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5E19FBA3-3C53-4F08-8E01-BBA297B18022}"/>
              </a:ext>
            </a:extLst>
          </p:cNvPr>
          <p:cNvSpPr>
            <a:spLocks noGrp="1"/>
          </p:cNvSpPr>
          <p:nvPr>
            <p:ph type="pic" sz="quarter" idx="10"/>
          </p:nvPr>
        </p:nvSpPr>
        <p:spPr>
          <a:xfrm>
            <a:off x="-1" y="0"/>
            <a:ext cx="8599715" cy="10287000"/>
          </a:xfrm>
          <a:custGeom>
            <a:avLst/>
            <a:gdLst>
              <a:gd name="connsiteX0" fmla="*/ 0 w 3952068"/>
              <a:gd name="connsiteY0" fmla="*/ 0 h 6858000"/>
              <a:gd name="connsiteX1" fmla="*/ 3439514 w 3952068"/>
              <a:gd name="connsiteY1" fmla="*/ 0 h 6858000"/>
              <a:gd name="connsiteX2" fmla="*/ 3439514 w 3952068"/>
              <a:gd name="connsiteY2" fmla="*/ 381652 h 6858000"/>
              <a:gd name="connsiteX3" fmla="*/ 3952068 w 3952068"/>
              <a:gd name="connsiteY3" fmla="*/ 676120 h 6858000"/>
              <a:gd name="connsiteX4" fmla="*/ 3952068 w 3952068"/>
              <a:gd name="connsiteY4" fmla="*/ 2752881 h 6858000"/>
              <a:gd name="connsiteX5" fmla="*/ 3439514 w 3952068"/>
              <a:gd name="connsiteY5" fmla="*/ 3047348 h 6858000"/>
              <a:gd name="connsiteX6" fmla="*/ 3439514 w 3952068"/>
              <a:gd name="connsiteY6" fmla="*/ 3429000 h 6858000"/>
              <a:gd name="connsiteX7" fmla="*/ 3439514 w 3952068"/>
              <a:gd name="connsiteY7" fmla="*/ 3810652 h 6858000"/>
              <a:gd name="connsiteX8" fmla="*/ 3952068 w 3952068"/>
              <a:gd name="connsiteY8" fmla="*/ 4105120 h 6858000"/>
              <a:gd name="connsiteX9" fmla="*/ 3952068 w 3952068"/>
              <a:gd name="connsiteY9" fmla="*/ 6181881 h 6858000"/>
              <a:gd name="connsiteX10" fmla="*/ 3439514 w 3952068"/>
              <a:gd name="connsiteY10" fmla="*/ 6476348 h 6858000"/>
              <a:gd name="connsiteX11" fmla="*/ 3439514 w 3952068"/>
              <a:gd name="connsiteY11" fmla="*/ 6858000 h 6858000"/>
              <a:gd name="connsiteX12" fmla="*/ 0 w 3952068"/>
              <a:gd name="connsiteY12" fmla="*/ 6858000 h 6858000"/>
              <a:gd name="connsiteX13" fmla="*/ 0 w 3952068"/>
              <a:gd name="connsiteY13"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068" h="6858000">
                <a:moveTo>
                  <a:pt x="0" y="0"/>
                </a:moveTo>
                <a:lnTo>
                  <a:pt x="3439514" y="0"/>
                </a:lnTo>
                <a:lnTo>
                  <a:pt x="3439514" y="381652"/>
                </a:lnTo>
                <a:lnTo>
                  <a:pt x="3952068" y="676120"/>
                </a:lnTo>
                <a:lnTo>
                  <a:pt x="3952068" y="2752881"/>
                </a:lnTo>
                <a:lnTo>
                  <a:pt x="3439514" y="3047348"/>
                </a:lnTo>
                <a:lnTo>
                  <a:pt x="3439514" y="3429000"/>
                </a:lnTo>
                <a:lnTo>
                  <a:pt x="3439514" y="3810652"/>
                </a:lnTo>
                <a:lnTo>
                  <a:pt x="3952068" y="4105120"/>
                </a:lnTo>
                <a:lnTo>
                  <a:pt x="3952068" y="6181881"/>
                </a:lnTo>
                <a:lnTo>
                  <a:pt x="3439514" y="6476348"/>
                </a:lnTo>
                <a:lnTo>
                  <a:pt x="3439514" y="6858000"/>
                </a:lnTo>
                <a:lnTo>
                  <a:pt x="0" y="6858000"/>
                </a:lnTo>
                <a:lnTo>
                  <a:pt x="0" y="3429000"/>
                </a:lnTo>
                <a:close/>
              </a:path>
            </a:pathLst>
          </a:custGeom>
        </p:spPr>
        <p:txBody>
          <a:bodyPr wrap="square">
            <a:noAutofit/>
          </a:bodyPr>
          <a:lstStyle/>
          <a:p>
            <a:endParaRPr lang="en-US"/>
          </a:p>
        </p:txBody>
      </p:sp>
    </p:spTree>
    <p:extLst>
      <p:ext uri="{BB962C8B-B14F-4D97-AF65-F5344CB8AC3E}">
        <p14:creationId xmlns:p14="http://schemas.microsoft.com/office/powerpoint/2010/main" val="34211119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3" name="Picture Placeholder 10">
            <a:extLst>
              <a:ext uri="{FF2B5EF4-FFF2-40B4-BE49-F238E27FC236}">
                <a16:creationId xmlns:a16="http://schemas.microsoft.com/office/drawing/2014/main" id="{F0D41C7D-D090-449B-8013-24BA69FE1CE0}"/>
              </a:ext>
            </a:extLst>
          </p:cNvPr>
          <p:cNvSpPr>
            <a:spLocks noGrp="1"/>
          </p:cNvSpPr>
          <p:nvPr>
            <p:ph type="pic" sz="quarter" idx="11"/>
          </p:nvPr>
        </p:nvSpPr>
        <p:spPr>
          <a:xfrm>
            <a:off x="2389687"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
        <p:nvSpPr>
          <p:cNvPr id="4" name="Picture Placeholder 13">
            <a:extLst>
              <a:ext uri="{FF2B5EF4-FFF2-40B4-BE49-F238E27FC236}">
                <a16:creationId xmlns:a16="http://schemas.microsoft.com/office/drawing/2014/main" id="{9CBCA18A-5482-4A2F-A379-860894D00594}"/>
              </a:ext>
            </a:extLst>
          </p:cNvPr>
          <p:cNvSpPr>
            <a:spLocks noGrp="1"/>
          </p:cNvSpPr>
          <p:nvPr>
            <p:ph type="pic" sz="quarter" idx="12"/>
          </p:nvPr>
        </p:nvSpPr>
        <p:spPr>
          <a:xfrm>
            <a:off x="7058672"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
        <p:nvSpPr>
          <p:cNvPr id="5" name="Picture Placeholder 16">
            <a:extLst>
              <a:ext uri="{FF2B5EF4-FFF2-40B4-BE49-F238E27FC236}">
                <a16:creationId xmlns:a16="http://schemas.microsoft.com/office/drawing/2014/main" id="{62C100B6-7B74-4A35-A32D-2AE139F9323D}"/>
              </a:ext>
            </a:extLst>
          </p:cNvPr>
          <p:cNvSpPr>
            <a:spLocks noGrp="1"/>
          </p:cNvSpPr>
          <p:nvPr>
            <p:ph type="pic" sz="quarter" idx="13"/>
          </p:nvPr>
        </p:nvSpPr>
        <p:spPr>
          <a:xfrm>
            <a:off x="11727658" y="3029984"/>
            <a:ext cx="4170653" cy="3617819"/>
          </a:xfrm>
          <a:custGeom>
            <a:avLst/>
            <a:gdLst>
              <a:gd name="connsiteX0" fmla="*/ 0 w 2780435"/>
              <a:gd name="connsiteY0" fmla="*/ 0 h 2411879"/>
              <a:gd name="connsiteX1" fmla="*/ 2780435 w 2780435"/>
              <a:gd name="connsiteY1" fmla="*/ 0 h 2411879"/>
              <a:gd name="connsiteX2" fmla="*/ 2780435 w 2780435"/>
              <a:gd name="connsiteY2" fmla="*/ 2099076 h 2411879"/>
              <a:gd name="connsiteX3" fmla="*/ 2470969 w 2780435"/>
              <a:gd name="connsiteY3" fmla="*/ 2099076 h 2411879"/>
              <a:gd name="connsiteX4" fmla="*/ 2232198 w 2780435"/>
              <a:gd name="connsiteY4" fmla="*/ 2411879 h 2411879"/>
              <a:gd name="connsiteX5" fmla="*/ 548238 w 2780435"/>
              <a:gd name="connsiteY5" fmla="*/ 2411879 h 2411879"/>
              <a:gd name="connsiteX6" fmla="*/ 309466 w 2780435"/>
              <a:gd name="connsiteY6" fmla="*/ 2099076 h 2411879"/>
              <a:gd name="connsiteX7" fmla="*/ 0 w 2780435"/>
              <a:gd name="connsiteY7" fmla="*/ 2099076 h 241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0435" h="2411879">
                <a:moveTo>
                  <a:pt x="0" y="0"/>
                </a:moveTo>
                <a:lnTo>
                  <a:pt x="2780435" y="0"/>
                </a:lnTo>
                <a:lnTo>
                  <a:pt x="2780435" y="2099076"/>
                </a:lnTo>
                <a:lnTo>
                  <a:pt x="2470969" y="2099076"/>
                </a:lnTo>
                <a:lnTo>
                  <a:pt x="2232198" y="2411879"/>
                </a:lnTo>
                <a:lnTo>
                  <a:pt x="548238" y="2411879"/>
                </a:lnTo>
                <a:lnTo>
                  <a:pt x="309466" y="2099076"/>
                </a:lnTo>
                <a:lnTo>
                  <a:pt x="0" y="2099076"/>
                </a:lnTo>
                <a:close/>
              </a:path>
            </a:pathLst>
          </a:custGeom>
        </p:spPr>
        <p:txBody>
          <a:bodyPr wrap="square">
            <a:noAutofit/>
          </a:bodyPr>
          <a:lstStyle/>
          <a:p>
            <a:endParaRPr lang="en-US"/>
          </a:p>
        </p:txBody>
      </p:sp>
    </p:spTree>
    <p:extLst>
      <p:ext uri="{BB962C8B-B14F-4D97-AF65-F5344CB8AC3E}">
        <p14:creationId xmlns:p14="http://schemas.microsoft.com/office/powerpoint/2010/main" val="36303221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5603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2_Custom Layout">
    <p:spTree>
      <p:nvGrpSpPr>
        <p:cNvPr id="1" name=""/>
        <p:cNvGrpSpPr/>
        <p:nvPr/>
      </p:nvGrpSpPr>
      <p:grpSpPr>
        <a:xfrm>
          <a:off x="0" y="0"/>
          <a:ext cx="0" cy="0"/>
          <a:chOff x="0" y="0"/>
          <a:chExt cx="0" cy="0"/>
        </a:xfrm>
      </p:grpSpPr>
      <p:sp>
        <p:nvSpPr>
          <p:cNvPr id="3" name="Рисунок 4">
            <a:extLst>
              <a:ext uri="{FF2B5EF4-FFF2-40B4-BE49-F238E27FC236}">
                <a16:creationId xmlns:a16="http://schemas.microsoft.com/office/drawing/2014/main" id="{93AF81EE-19C9-4F05-B807-F840D8B81984}"/>
              </a:ext>
            </a:extLst>
          </p:cNvPr>
          <p:cNvSpPr>
            <a:spLocks noGrp="1"/>
          </p:cNvSpPr>
          <p:nvPr>
            <p:ph type="pic" sz="quarter" idx="10"/>
          </p:nvPr>
        </p:nvSpPr>
        <p:spPr>
          <a:xfrm>
            <a:off x="5020559" y="1447144"/>
            <a:ext cx="7854998" cy="6325259"/>
          </a:xfrm>
          <a:custGeom>
            <a:avLst/>
            <a:gdLst>
              <a:gd name="connsiteX0" fmla="*/ 0 w 7086600"/>
              <a:gd name="connsiteY0" fmla="*/ 7391400 h 7391400"/>
              <a:gd name="connsiteX1" fmla="*/ 1371611 w 7086600"/>
              <a:gd name="connsiteY1" fmla="*/ 0 h 7391400"/>
              <a:gd name="connsiteX2" fmla="*/ 5714989 w 7086600"/>
              <a:gd name="connsiteY2" fmla="*/ 0 h 7391400"/>
              <a:gd name="connsiteX3" fmla="*/ 7086600 w 7086600"/>
              <a:gd name="connsiteY3" fmla="*/ 7391400 h 7391400"/>
              <a:gd name="connsiteX4" fmla="*/ 0 w 7086600"/>
              <a:gd name="connsiteY4" fmla="*/ 7391400 h 7391400"/>
              <a:gd name="connsiteX0" fmla="*/ 628639 w 7715239"/>
              <a:gd name="connsiteY0" fmla="*/ 7391400 h 7391400"/>
              <a:gd name="connsiteX1" fmla="*/ 0 w 7715239"/>
              <a:gd name="connsiteY1" fmla="*/ 1714500 h 7391400"/>
              <a:gd name="connsiteX2" fmla="*/ 6343628 w 7715239"/>
              <a:gd name="connsiteY2" fmla="*/ 0 h 7391400"/>
              <a:gd name="connsiteX3" fmla="*/ 7715239 w 7715239"/>
              <a:gd name="connsiteY3" fmla="*/ 7391400 h 7391400"/>
              <a:gd name="connsiteX4" fmla="*/ 628639 w 7715239"/>
              <a:gd name="connsiteY4" fmla="*/ 7391400 h 7391400"/>
              <a:gd name="connsiteX0" fmla="*/ 628639 w 7715239"/>
              <a:gd name="connsiteY0" fmla="*/ 7548349 h 7548349"/>
              <a:gd name="connsiteX1" fmla="*/ 0 w 7715239"/>
              <a:gd name="connsiteY1" fmla="*/ 1871449 h 7548349"/>
              <a:gd name="connsiteX2" fmla="*/ 4057628 w 7715239"/>
              <a:gd name="connsiteY2" fmla="*/ 0 h 7548349"/>
              <a:gd name="connsiteX3" fmla="*/ 7715239 w 7715239"/>
              <a:gd name="connsiteY3" fmla="*/ 7548349 h 7548349"/>
              <a:gd name="connsiteX4" fmla="*/ 628639 w 7715239"/>
              <a:gd name="connsiteY4" fmla="*/ 7548349 h 7548349"/>
              <a:gd name="connsiteX0" fmla="*/ 628639 w 7715239"/>
              <a:gd name="connsiteY0" fmla="*/ 7548349 h 7548349"/>
              <a:gd name="connsiteX1" fmla="*/ 0 w 7715239"/>
              <a:gd name="connsiteY1" fmla="*/ 1871449 h 7548349"/>
              <a:gd name="connsiteX2" fmla="*/ 4078100 w 7715239"/>
              <a:gd name="connsiteY2" fmla="*/ 0 h 7548349"/>
              <a:gd name="connsiteX3" fmla="*/ 7715239 w 7715239"/>
              <a:gd name="connsiteY3" fmla="*/ 7548349 h 7548349"/>
              <a:gd name="connsiteX4" fmla="*/ 628639 w 7715239"/>
              <a:gd name="connsiteY4" fmla="*/ 7548349 h 7548349"/>
              <a:gd name="connsiteX0" fmla="*/ 621816 w 7708416"/>
              <a:gd name="connsiteY0" fmla="*/ 7548349 h 7548349"/>
              <a:gd name="connsiteX1" fmla="*/ 0 w 7708416"/>
              <a:gd name="connsiteY1" fmla="*/ 1878273 h 7548349"/>
              <a:gd name="connsiteX2" fmla="*/ 4071277 w 7708416"/>
              <a:gd name="connsiteY2" fmla="*/ 0 h 7548349"/>
              <a:gd name="connsiteX3" fmla="*/ 7708416 w 7708416"/>
              <a:gd name="connsiteY3" fmla="*/ 7548349 h 7548349"/>
              <a:gd name="connsiteX4" fmla="*/ 621816 w 7708416"/>
              <a:gd name="connsiteY4" fmla="*/ 7548349 h 7548349"/>
              <a:gd name="connsiteX0" fmla="*/ 5043691 w 7708416"/>
              <a:gd name="connsiteY0" fmla="*/ 7568820 h 7568820"/>
              <a:gd name="connsiteX1" fmla="*/ 0 w 7708416"/>
              <a:gd name="connsiteY1" fmla="*/ 1878273 h 7568820"/>
              <a:gd name="connsiteX2" fmla="*/ 4071277 w 7708416"/>
              <a:gd name="connsiteY2" fmla="*/ 0 h 7568820"/>
              <a:gd name="connsiteX3" fmla="*/ 7708416 w 7708416"/>
              <a:gd name="connsiteY3" fmla="*/ 7548349 h 7568820"/>
              <a:gd name="connsiteX4" fmla="*/ 5043691 w 7708416"/>
              <a:gd name="connsiteY4" fmla="*/ 7568820 h 7568820"/>
              <a:gd name="connsiteX0" fmla="*/ 5043691 w 9400738"/>
              <a:gd name="connsiteY0" fmla="*/ 7568820 h 7568820"/>
              <a:gd name="connsiteX1" fmla="*/ 0 w 9400738"/>
              <a:gd name="connsiteY1" fmla="*/ 1878273 h 7568820"/>
              <a:gd name="connsiteX2" fmla="*/ 4071277 w 9400738"/>
              <a:gd name="connsiteY2" fmla="*/ 0 h 7568820"/>
              <a:gd name="connsiteX3" fmla="*/ 9400738 w 9400738"/>
              <a:gd name="connsiteY3" fmla="*/ 5091752 h 7568820"/>
              <a:gd name="connsiteX4" fmla="*/ 5043691 w 9400738"/>
              <a:gd name="connsiteY4" fmla="*/ 7568820 h 7568820"/>
              <a:gd name="connsiteX0" fmla="*/ 5043691 w 9400738"/>
              <a:gd name="connsiteY0" fmla="*/ 7561996 h 7561996"/>
              <a:gd name="connsiteX1" fmla="*/ 0 w 9400738"/>
              <a:gd name="connsiteY1" fmla="*/ 1871449 h 7561996"/>
              <a:gd name="connsiteX2" fmla="*/ 4030334 w 9400738"/>
              <a:gd name="connsiteY2" fmla="*/ 0 h 7561996"/>
              <a:gd name="connsiteX3" fmla="*/ 9400738 w 9400738"/>
              <a:gd name="connsiteY3" fmla="*/ 5084928 h 7561996"/>
              <a:gd name="connsiteX4" fmla="*/ 5043691 w 9400738"/>
              <a:gd name="connsiteY4" fmla="*/ 7561996 h 7561996"/>
              <a:gd name="connsiteX0" fmla="*/ 5043691 w 9400738"/>
              <a:gd name="connsiteY0" fmla="*/ 7548348 h 7548348"/>
              <a:gd name="connsiteX1" fmla="*/ 0 w 9400738"/>
              <a:gd name="connsiteY1" fmla="*/ 1857801 h 7548348"/>
              <a:gd name="connsiteX2" fmla="*/ 4043982 w 9400738"/>
              <a:gd name="connsiteY2" fmla="*/ 0 h 7548348"/>
              <a:gd name="connsiteX3" fmla="*/ 9400738 w 9400738"/>
              <a:gd name="connsiteY3" fmla="*/ 5071280 h 7548348"/>
              <a:gd name="connsiteX4" fmla="*/ 5043691 w 9400738"/>
              <a:gd name="connsiteY4" fmla="*/ 7548348 h 7548348"/>
              <a:gd name="connsiteX0" fmla="*/ 5057339 w 9414386"/>
              <a:gd name="connsiteY0" fmla="*/ 7548348 h 7548348"/>
              <a:gd name="connsiteX1" fmla="*/ 0 w 9414386"/>
              <a:gd name="connsiteY1" fmla="*/ 1862351 h 7548348"/>
              <a:gd name="connsiteX2" fmla="*/ 4057630 w 9414386"/>
              <a:gd name="connsiteY2" fmla="*/ 0 h 7548348"/>
              <a:gd name="connsiteX3" fmla="*/ 9414386 w 9414386"/>
              <a:gd name="connsiteY3" fmla="*/ 5071280 h 7548348"/>
              <a:gd name="connsiteX4" fmla="*/ 5057339 w 9414386"/>
              <a:gd name="connsiteY4" fmla="*/ 7548348 h 7548348"/>
              <a:gd name="connsiteX0" fmla="*/ 5057339 w 9414386"/>
              <a:gd name="connsiteY0" fmla="*/ 7552897 h 7552897"/>
              <a:gd name="connsiteX1" fmla="*/ 0 w 9414386"/>
              <a:gd name="connsiteY1" fmla="*/ 1866900 h 7552897"/>
              <a:gd name="connsiteX2" fmla="*/ 4053081 w 9414386"/>
              <a:gd name="connsiteY2" fmla="*/ 0 h 7552897"/>
              <a:gd name="connsiteX3" fmla="*/ 9414386 w 9414386"/>
              <a:gd name="connsiteY3" fmla="*/ 5075829 h 7552897"/>
              <a:gd name="connsiteX4" fmla="*/ 5057339 w 9414386"/>
              <a:gd name="connsiteY4" fmla="*/ 7552897 h 7552897"/>
              <a:gd name="connsiteX0" fmla="*/ 5061888 w 9414386"/>
              <a:gd name="connsiteY0" fmla="*/ 7566545 h 7566545"/>
              <a:gd name="connsiteX1" fmla="*/ 0 w 9414386"/>
              <a:gd name="connsiteY1" fmla="*/ 1866900 h 7566545"/>
              <a:gd name="connsiteX2" fmla="*/ 4053081 w 9414386"/>
              <a:gd name="connsiteY2" fmla="*/ 0 h 7566545"/>
              <a:gd name="connsiteX3" fmla="*/ 9414386 w 9414386"/>
              <a:gd name="connsiteY3" fmla="*/ 5075829 h 7566545"/>
              <a:gd name="connsiteX4" fmla="*/ 5061888 w 9414386"/>
              <a:gd name="connsiteY4" fmla="*/ 7566545 h 7566545"/>
              <a:gd name="connsiteX0" fmla="*/ 5061888 w 9414386"/>
              <a:gd name="connsiteY0" fmla="*/ 7589291 h 7589291"/>
              <a:gd name="connsiteX1" fmla="*/ 0 w 9414386"/>
              <a:gd name="connsiteY1" fmla="*/ 1866900 h 7589291"/>
              <a:gd name="connsiteX2" fmla="*/ 4053081 w 9414386"/>
              <a:gd name="connsiteY2" fmla="*/ 0 h 7589291"/>
              <a:gd name="connsiteX3" fmla="*/ 9414386 w 9414386"/>
              <a:gd name="connsiteY3" fmla="*/ 5075829 h 7589291"/>
              <a:gd name="connsiteX4" fmla="*/ 5061888 w 9414386"/>
              <a:gd name="connsiteY4" fmla="*/ 7589291 h 7589291"/>
              <a:gd name="connsiteX0" fmla="*/ 5061888 w 9428034"/>
              <a:gd name="connsiteY0" fmla="*/ 7589291 h 7589291"/>
              <a:gd name="connsiteX1" fmla="*/ 0 w 9428034"/>
              <a:gd name="connsiteY1" fmla="*/ 1866900 h 7589291"/>
              <a:gd name="connsiteX2" fmla="*/ 4053081 w 9428034"/>
              <a:gd name="connsiteY2" fmla="*/ 0 h 7589291"/>
              <a:gd name="connsiteX3" fmla="*/ 9428034 w 9428034"/>
              <a:gd name="connsiteY3" fmla="*/ 5071280 h 7589291"/>
              <a:gd name="connsiteX4" fmla="*/ 5061888 w 9428034"/>
              <a:gd name="connsiteY4" fmla="*/ 7589291 h 7589291"/>
              <a:gd name="connsiteX0" fmla="*/ 5061888 w 9428034"/>
              <a:gd name="connsiteY0" fmla="*/ 7602939 h 7602939"/>
              <a:gd name="connsiteX1" fmla="*/ 0 w 9428034"/>
              <a:gd name="connsiteY1" fmla="*/ 1880548 h 7602939"/>
              <a:gd name="connsiteX2" fmla="*/ 4053081 w 9428034"/>
              <a:gd name="connsiteY2" fmla="*/ 0 h 7602939"/>
              <a:gd name="connsiteX3" fmla="*/ 9428034 w 9428034"/>
              <a:gd name="connsiteY3" fmla="*/ 5084928 h 7602939"/>
              <a:gd name="connsiteX4" fmla="*/ 5061888 w 9428034"/>
              <a:gd name="connsiteY4" fmla="*/ 7602939 h 7602939"/>
              <a:gd name="connsiteX0" fmla="*/ 5075536 w 9441682"/>
              <a:gd name="connsiteY0" fmla="*/ 7602939 h 7602939"/>
              <a:gd name="connsiteX1" fmla="*/ 0 w 9441682"/>
              <a:gd name="connsiteY1" fmla="*/ 1885098 h 7602939"/>
              <a:gd name="connsiteX2" fmla="*/ 4066729 w 9441682"/>
              <a:gd name="connsiteY2" fmla="*/ 0 h 7602939"/>
              <a:gd name="connsiteX3" fmla="*/ 9441682 w 9441682"/>
              <a:gd name="connsiteY3" fmla="*/ 5084928 h 7602939"/>
              <a:gd name="connsiteX4" fmla="*/ 5075536 w 9441682"/>
              <a:gd name="connsiteY4" fmla="*/ 7602939 h 760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1682" h="7602939">
                <a:moveTo>
                  <a:pt x="5075536" y="7602939"/>
                </a:moveTo>
                <a:lnTo>
                  <a:pt x="0" y="1885098"/>
                </a:lnTo>
                <a:lnTo>
                  <a:pt x="4066729" y="0"/>
                </a:lnTo>
                <a:lnTo>
                  <a:pt x="9441682" y="5084928"/>
                </a:lnTo>
                <a:lnTo>
                  <a:pt x="5075536" y="7602939"/>
                </a:lnTo>
                <a:close/>
              </a:path>
            </a:pathLst>
          </a:custGeom>
        </p:spPr>
        <p:txBody>
          <a:bodyPr/>
          <a:lstStyle/>
          <a:p>
            <a:endParaRPr lang="en-US"/>
          </a:p>
        </p:txBody>
      </p:sp>
    </p:spTree>
    <p:extLst>
      <p:ext uri="{BB962C8B-B14F-4D97-AF65-F5344CB8AC3E}">
        <p14:creationId xmlns:p14="http://schemas.microsoft.com/office/powerpoint/2010/main" val="1748286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US" dirty="0"/>
          </a:p>
        </p:txBody>
      </p:sp>
      <p:sp>
        <p:nvSpPr>
          <p:cNvPr id="3" name="Text Placeholder 2"/>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004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7/21/2022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2992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688"/>
            <a:ext cx="15773400" cy="1988345"/>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7/21/2022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81305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4279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8940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48069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774782" y="1481138"/>
            <a:ext cx="9258300" cy="7310438"/>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86055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C764DE79-268F-4C1A-8933-263129D2AF90}" type="datetimeFigureOut">
              <a:rPr lang="en-US" dirty="0"/>
              <a:t>7/21/2022</a:t>
            </a:fld>
            <a:endParaRPr lang="en-US" dirty="0"/>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053668552"/>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5" r:id="rId17"/>
    <p:sldLayoutId id="2147483686" r:id="rId18"/>
    <p:sldLayoutId id="2147483687" r:id="rId19"/>
    <p:sldLayoutId id="2147483688" r:id="rId20"/>
    <p:sldLayoutId id="2147483689" r:id="rId21"/>
    <p:sldLayoutId id="2147483690" r:id="rId22"/>
    <p:sldLayoutId id="2147483692" r:id="rId23"/>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60" userDrawn="1">
          <p15:clr>
            <a:srgbClr val="F26B43"/>
          </p15:clr>
        </p15:guide>
        <p15:guide id="2" pos="11160" userDrawn="1">
          <p15:clr>
            <a:srgbClr val="F26B43"/>
          </p15:clr>
        </p15:guide>
        <p15:guide id="3" orient="horz" pos="360" userDrawn="1">
          <p15:clr>
            <a:srgbClr val="F26B43"/>
          </p15:clr>
        </p15:guide>
        <p15:guide id="4" orient="horz" pos="6120" userDrawn="1">
          <p15:clr>
            <a:srgbClr val="F26B43"/>
          </p15:clr>
        </p15:guide>
        <p15:guide id="5" pos="5760" userDrawn="1">
          <p15:clr>
            <a:srgbClr val="F26B43"/>
          </p15:clr>
        </p15:guide>
        <p15:guide id="6" orient="horz" pos="32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hyperlink" Target="https://www.picpedia.org/chalkboard/r/results.html" TargetMode="External"/><Relationship Id="rId2" Type="http://schemas.openxmlformats.org/officeDocument/2006/relationships/image" Target="../media/image28.jpg"/><Relationship Id="rId1" Type="http://schemas.openxmlformats.org/officeDocument/2006/relationships/slideLayout" Target="../slideLayouts/slideLayout23.xml"/><Relationship Id="rId4" Type="http://schemas.openxmlformats.org/officeDocument/2006/relationships/hyperlink" Target="https://creativecommons.org/licenses/by-sa/3.0/"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3.png"/><Relationship Id="rId2" Type="http://schemas.openxmlformats.org/officeDocument/2006/relationships/image" Target="../media/image32.jpeg"/><Relationship Id="rId1" Type="http://schemas.openxmlformats.org/officeDocument/2006/relationships/slideLayout" Target="../slideLayouts/slideLayout14.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hyperlink" Target="http://cvc.edu/faculty-resources/open-educational-resources/the-big-question-2/" TargetMode="External"/><Relationship Id="rId2" Type="http://schemas.openxmlformats.org/officeDocument/2006/relationships/image" Target="../media/image35.jpg"/><Relationship Id="rId1" Type="http://schemas.openxmlformats.org/officeDocument/2006/relationships/slideLayout" Target="../slideLayouts/slideLayout23.xml"/><Relationship Id="rId4" Type="http://schemas.openxmlformats.org/officeDocument/2006/relationships/hyperlink" Target="https://creativecommons.org/licenses/by/3.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5.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8" Type="http://schemas.openxmlformats.org/officeDocument/2006/relationships/hyperlink" Target="https://creativecommons.org/licenses/by-nc-sa/3.0/" TargetMode="External"/><Relationship Id="rId3" Type="http://schemas.openxmlformats.org/officeDocument/2006/relationships/hyperlink" Target="https://technofaq.org/posts/2020/02/real-estate-technology-trends-to-watch-in-2020/" TargetMode="External"/><Relationship Id="rId7" Type="http://schemas.openxmlformats.org/officeDocument/2006/relationships/hyperlink" Target="https://fred.stlouisfed.org/series/PRIME" TargetMode="Externa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hyperlink" Target="https://profiles.dcps.dc.gov/" TargetMode="External"/><Relationship Id="rId5" Type="http://schemas.openxmlformats.org/officeDocument/2006/relationships/hyperlink" Target="https://www.schooldigger.com/go/DC/schoolrank.aspx?level=3" TargetMode="External"/><Relationship Id="rId4" Type="http://schemas.openxmlformats.org/officeDocument/2006/relationships/hyperlink" Target="https://www.kaggle.com/christophercorrea/preparing-the-d-c-real-property-dataset/data"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image" Target="../media/image10.png"/><Relationship Id="rId1" Type="http://schemas.openxmlformats.org/officeDocument/2006/relationships/slideLayout" Target="../slideLayouts/slideLayout2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 Id="rId9" Type="http://schemas.openxmlformats.org/officeDocument/2006/relationships/image" Target="../media/image17.jp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jpeg"/><Relationship Id="rId1" Type="http://schemas.openxmlformats.org/officeDocument/2006/relationships/slideLayout" Target="../slideLayouts/slideLayout2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94EC73F-368E-4AFC-9389-D9986FB8A8AE}"/>
              </a:ext>
            </a:extLst>
          </p:cNvPr>
          <p:cNvSpPr/>
          <p:nvPr/>
        </p:nvSpPr>
        <p:spPr>
          <a:xfrm>
            <a:off x="2" y="157096"/>
            <a:ext cx="18287798" cy="10067915"/>
          </a:xfrm>
          <a:custGeom>
            <a:avLst/>
            <a:gdLst>
              <a:gd name="connsiteX0" fmla="*/ 0 w 12191865"/>
              <a:gd name="connsiteY0" fmla="*/ 0 h 6711943"/>
              <a:gd name="connsiteX1" fmla="*/ 12185654 w 12191865"/>
              <a:gd name="connsiteY1" fmla="*/ 0 h 6711943"/>
              <a:gd name="connsiteX2" fmla="*/ 12191865 w 12191865"/>
              <a:gd name="connsiteY2" fmla="*/ 6711943 h 6711943"/>
              <a:gd name="connsiteX3" fmla="*/ 11778210 w 12191865"/>
              <a:gd name="connsiteY3" fmla="*/ 6711943 h 6711943"/>
              <a:gd name="connsiteX4" fmla="*/ 5139692 w 12191865"/>
              <a:gd name="connsiteY4" fmla="*/ 4279558 h 6711943"/>
              <a:gd name="connsiteX5" fmla="*/ 0 w 12191865"/>
              <a:gd name="connsiteY5" fmla="*/ 5143857 h 6711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865" h="6711943">
                <a:moveTo>
                  <a:pt x="0" y="0"/>
                </a:moveTo>
                <a:lnTo>
                  <a:pt x="12185654" y="0"/>
                </a:lnTo>
                <a:lnTo>
                  <a:pt x="12191865" y="6711943"/>
                </a:lnTo>
                <a:lnTo>
                  <a:pt x="11778210" y="6711943"/>
                </a:lnTo>
                <a:lnTo>
                  <a:pt x="5139692" y="4279558"/>
                </a:lnTo>
                <a:lnTo>
                  <a:pt x="0" y="5143857"/>
                </a:lnTo>
                <a:close/>
              </a:path>
            </a:pathLst>
          </a:custGeom>
          <a:gradFill flip="none" rotWithShape="1">
            <a:gsLst>
              <a:gs pos="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4" name="Picture Placeholder 3" descr="A picture containing diagram&#10;&#10;Description automatically generated">
            <a:extLst>
              <a:ext uri="{FF2B5EF4-FFF2-40B4-BE49-F238E27FC236}">
                <a16:creationId xmlns:a16="http://schemas.microsoft.com/office/drawing/2014/main" id="{82224EA0-6DA5-4190-A3F7-23AA219432A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194" b="7194"/>
          <a:stretch>
            <a:fillRect/>
          </a:stretch>
        </p:blipFill>
        <p:spPr/>
      </p:pic>
      <p:sp>
        <p:nvSpPr>
          <p:cNvPr id="8" name="TextBox 7">
            <a:extLst>
              <a:ext uri="{FF2B5EF4-FFF2-40B4-BE49-F238E27FC236}">
                <a16:creationId xmlns:a16="http://schemas.microsoft.com/office/drawing/2014/main" id="{57091400-AA70-4E03-8E55-F1899EDAF26B}"/>
              </a:ext>
            </a:extLst>
          </p:cNvPr>
          <p:cNvSpPr txBox="1"/>
          <p:nvPr/>
        </p:nvSpPr>
        <p:spPr>
          <a:xfrm>
            <a:off x="-1541476" y="8075623"/>
            <a:ext cx="15877407" cy="1200329"/>
          </a:xfrm>
          <a:prstGeom prst="rect">
            <a:avLst/>
          </a:prstGeom>
          <a:noFill/>
        </p:spPr>
        <p:txBody>
          <a:bodyPr wrap="square" rtlCol="0">
            <a:spAutoFit/>
          </a:bodyPr>
          <a:lstStyle/>
          <a:p>
            <a:pPr algn="ctr"/>
            <a:r>
              <a:rPr lang="en-US" sz="7200" spc="150" dirty="0">
                <a:gradFill flip="none" rotWithShape="1">
                  <a:gsLst>
                    <a:gs pos="0">
                      <a:schemeClr val="accent1"/>
                    </a:gs>
                    <a:gs pos="100000">
                      <a:schemeClr val="accent2"/>
                    </a:gs>
                  </a:gsLst>
                  <a:lin ang="10800000" scaled="1"/>
                  <a:tileRect/>
                </a:gradFill>
                <a:latin typeface="Impact" panose="020B0806030902050204" pitchFamily="34" charset="0"/>
              </a:rPr>
              <a:t>DC Housing Pricing Prediction</a:t>
            </a:r>
          </a:p>
        </p:txBody>
      </p:sp>
      <p:sp>
        <p:nvSpPr>
          <p:cNvPr id="9" name="TextBox 8">
            <a:extLst>
              <a:ext uri="{FF2B5EF4-FFF2-40B4-BE49-F238E27FC236}">
                <a16:creationId xmlns:a16="http://schemas.microsoft.com/office/drawing/2014/main" id="{A713D311-DE69-47F3-987A-DCFFAE0BFDD6}"/>
              </a:ext>
            </a:extLst>
          </p:cNvPr>
          <p:cNvSpPr txBox="1"/>
          <p:nvPr/>
        </p:nvSpPr>
        <p:spPr>
          <a:xfrm>
            <a:off x="-189061" y="9359258"/>
            <a:ext cx="13657088" cy="1200329"/>
          </a:xfrm>
          <a:prstGeom prst="rect">
            <a:avLst/>
          </a:prstGeom>
          <a:noFill/>
        </p:spPr>
        <p:txBody>
          <a:bodyPr wrap="square" rtlCol="0">
            <a:spAutoFit/>
          </a:bodyPr>
          <a:lstStyle/>
          <a:p>
            <a:pPr algn="ctr"/>
            <a:r>
              <a:rPr lang="en-US" sz="2400" spc="450" dirty="0">
                <a:solidFill>
                  <a:schemeClr val="bg1">
                    <a:lumMod val="85000"/>
                  </a:schemeClr>
                </a:solidFill>
              </a:rPr>
              <a:t>Team: Emmanuel Brim, </a:t>
            </a:r>
            <a:r>
              <a:rPr lang="en-US" sz="2400" spc="450" dirty="0" err="1">
                <a:solidFill>
                  <a:schemeClr val="bg1">
                    <a:lumMod val="85000"/>
                  </a:schemeClr>
                </a:solidFill>
              </a:rPr>
              <a:t>Sied</a:t>
            </a:r>
            <a:r>
              <a:rPr lang="en-US" sz="2400" spc="450" dirty="0">
                <a:solidFill>
                  <a:schemeClr val="bg1">
                    <a:lumMod val="85000"/>
                  </a:schemeClr>
                </a:solidFill>
              </a:rPr>
              <a:t> Mohamed , Kyle </a:t>
            </a:r>
            <a:r>
              <a:rPr lang="en-US" sz="2400" spc="450" dirty="0" err="1">
                <a:solidFill>
                  <a:schemeClr val="bg1">
                    <a:lumMod val="85000"/>
                  </a:schemeClr>
                </a:solidFill>
              </a:rPr>
              <a:t>Sawitzke</a:t>
            </a:r>
            <a:r>
              <a:rPr lang="en-US" sz="2400" spc="450" dirty="0">
                <a:solidFill>
                  <a:schemeClr val="bg1">
                    <a:lumMod val="85000"/>
                  </a:schemeClr>
                </a:solidFill>
              </a:rPr>
              <a:t>, Diana Seveney</a:t>
            </a:r>
          </a:p>
          <a:p>
            <a:pPr algn="ctr"/>
            <a:endParaRPr lang="en-US" sz="2400" spc="450" dirty="0">
              <a:solidFill>
                <a:schemeClr val="bg1">
                  <a:lumMod val="85000"/>
                </a:schemeClr>
              </a:solidFill>
            </a:endParaRPr>
          </a:p>
          <a:p>
            <a:pPr algn="ctr"/>
            <a:endParaRPr lang="en-US" sz="2400" spc="450" dirty="0">
              <a:solidFill>
                <a:schemeClr val="bg1">
                  <a:lumMod val="85000"/>
                </a:schemeClr>
              </a:solidFill>
            </a:endParaRPr>
          </a:p>
        </p:txBody>
      </p:sp>
    </p:spTree>
    <p:extLst>
      <p:ext uri="{BB962C8B-B14F-4D97-AF65-F5344CB8AC3E}">
        <p14:creationId xmlns:p14="http://schemas.microsoft.com/office/powerpoint/2010/main" val="2497825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AFACDCE0-A170-491D-9326-05984A978E3A}"/>
              </a:ext>
            </a:extLst>
          </p:cNvPr>
          <p:cNvSpPr/>
          <p:nvPr/>
        </p:nvSpPr>
        <p:spPr>
          <a:xfrm>
            <a:off x="9315450" y="23"/>
            <a:ext cx="8972550" cy="10286979"/>
          </a:xfrm>
          <a:custGeom>
            <a:avLst/>
            <a:gdLst>
              <a:gd name="connsiteX0" fmla="*/ 1560923 w 5981700"/>
              <a:gd name="connsiteY0" fmla="*/ 0 h 4830935"/>
              <a:gd name="connsiteX1" fmla="*/ 5981700 w 5981700"/>
              <a:gd name="connsiteY1" fmla="*/ 0 h 4830935"/>
              <a:gd name="connsiteX2" fmla="*/ 5981700 w 5981700"/>
              <a:gd name="connsiteY2" fmla="*/ 4830935 h 4830935"/>
              <a:gd name="connsiteX3" fmla="*/ 1560923 w 5981700"/>
              <a:gd name="connsiteY3" fmla="*/ 4830935 h 4830935"/>
              <a:gd name="connsiteX4" fmla="*/ 0 w 5981700"/>
              <a:gd name="connsiteY4" fmla="*/ 2415467 h 4830935"/>
              <a:gd name="connsiteX5" fmla="*/ 1560923 w 5981700"/>
              <a:gd name="connsiteY5" fmla="*/ 0 h 483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81700" h="4830935">
                <a:moveTo>
                  <a:pt x="1560923" y="0"/>
                </a:moveTo>
                <a:lnTo>
                  <a:pt x="5981700" y="0"/>
                </a:lnTo>
                <a:lnTo>
                  <a:pt x="5981700" y="4830935"/>
                </a:lnTo>
                <a:lnTo>
                  <a:pt x="1560923" y="4830935"/>
                </a:lnTo>
                <a:lnTo>
                  <a:pt x="0" y="2415467"/>
                </a:lnTo>
                <a:lnTo>
                  <a:pt x="1560923" y="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17" name="Picture Placeholder 16" descr="A picture containing text, person, computer, computer&#10;&#10;Description automatically generated">
            <a:extLst>
              <a:ext uri="{FF2B5EF4-FFF2-40B4-BE49-F238E27FC236}">
                <a16:creationId xmlns:a16="http://schemas.microsoft.com/office/drawing/2014/main" id="{258D3614-817A-4E6D-A37F-4FFAB937CEB2}"/>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7252" r="17252"/>
          <a:stretch/>
        </p:blipFill>
        <p:spPr/>
      </p:pic>
      <p:sp>
        <p:nvSpPr>
          <p:cNvPr id="20" name="TextBox 19">
            <a:extLst>
              <a:ext uri="{FF2B5EF4-FFF2-40B4-BE49-F238E27FC236}">
                <a16:creationId xmlns:a16="http://schemas.microsoft.com/office/drawing/2014/main" id="{01F1DB71-BA01-4F1C-8ADD-D991EBBC5141}"/>
              </a:ext>
            </a:extLst>
          </p:cNvPr>
          <p:cNvSpPr txBox="1"/>
          <p:nvPr/>
        </p:nvSpPr>
        <p:spPr>
          <a:xfrm>
            <a:off x="730717" y="3914418"/>
            <a:ext cx="6984533" cy="923330"/>
          </a:xfrm>
          <a:prstGeom prst="rect">
            <a:avLst/>
          </a:prstGeom>
          <a:noFill/>
        </p:spPr>
        <p:txBody>
          <a:bodyPr wrap="square" rtlCol="0">
            <a:spAutoFit/>
          </a:bodyPr>
          <a:lstStyle/>
          <a:p>
            <a:r>
              <a:rPr lang="en-US" sz="5400" dirty="0">
                <a:gradFill flip="none" rotWithShape="1">
                  <a:gsLst>
                    <a:gs pos="0">
                      <a:schemeClr val="accent1"/>
                    </a:gs>
                    <a:gs pos="100000">
                      <a:schemeClr val="accent2"/>
                    </a:gs>
                  </a:gsLst>
                  <a:lin ang="10800000" scaled="1"/>
                  <a:tileRect/>
                </a:gradFill>
                <a:latin typeface="Impact" panose="020B0806030902050204" pitchFamily="34" charset="0"/>
              </a:rPr>
              <a:t>Dashboard Prototype   </a:t>
            </a:r>
          </a:p>
        </p:txBody>
      </p:sp>
      <p:sp>
        <p:nvSpPr>
          <p:cNvPr id="21" name="TextBox 20">
            <a:extLst>
              <a:ext uri="{FF2B5EF4-FFF2-40B4-BE49-F238E27FC236}">
                <a16:creationId xmlns:a16="http://schemas.microsoft.com/office/drawing/2014/main" id="{688B47CF-95E0-4B14-8FC8-977AE57ED99F}"/>
              </a:ext>
            </a:extLst>
          </p:cNvPr>
          <p:cNvSpPr txBox="1"/>
          <p:nvPr/>
        </p:nvSpPr>
        <p:spPr>
          <a:xfrm>
            <a:off x="730718" y="4883915"/>
            <a:ext cx="7368270" cy="738664"/>
          </a:xfrm>
          <a:prstGeom prst="rect">
            <a:avLst/>
          </a:prstGeom>
          <a:noFill/>
        </p:spPr>
        <p:txBody>
          <a:bodyPr wrap="square" rtlCol="0">
            <a:spAutoFit/>
          </a:bodyPr>
          <a:lstStyle/>
          <a:p>
            <a:r>
              <a:rPr lang="en-US" sz="2100" dirty="0">
                <a:solidFill>
                  <a:schemeClr val="bg1">
                    <a:lumMod val="85000"/>
                  </a:schemeClr>
                </a:solidFill>
              </a:rPr>
              <a:t>Demonstration </a:t>
            </a:r>
          </a:p>
          <a:p>
            <a:r>
              <a:rPr lang="en-US" sz="2100" dirty="0">
                <a:solidFill>
                  <a:schemeClr val="bg1">
                    <a:lumMod val="85000"/>
                  </a:schemeClr>
                </a:solidFill>
              </a:rPr>
              <a:t>Link to Dashboard</a:t>
            </a:r>
          </a:p>
        </p:txBody>
      </p:sp>
      <p:grpSp>
        <p:nvGrpSpPr>
          <p:cNvPr id="41" name="Graphic 8">
            <a:extLst>
              <a:ext uri="{FF2B5EF4-FFF2-40B4-BE49-F238E27FC236}">
                <a16:creationId xmlns:a16="http://schemas.microsoft.com/office/drawing/2014/main" id="{74DC1CD1-2A26-4F63-A185-DEB18DFEBD88}"/>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2" name="Graphic 8">
              <a:extLst>
                <a:ext uri="{FF2B5EF4-FFF2-40B4-BE49-F238E27FC236}">
                  <a16:creationId xmlns:a16="http://schemas.microsoft.com/office/drawing/2014/main" id="{E1D73E80-0564-451E-BCC0-4AD77CB3D1C7}"/>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129703EC-8DDD-42A2-9741-D9F9C6F0148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9B11DA09-D830-4BAA-9E4A-11AE41CAB58A}"/>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5E7EEF43-1BA9-4BDD-9F66-3C5B39E68C21}"/>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F3F0C54F-94D9-4B9D-9E58-F05BEAD45231}"/>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4DA27E16-9108-4FFA-B75E-A3C316BF8D09}"/>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1CC7607D-64E2-4A83-BB42-D8BEF9A1B847}"/>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1AF9EABC-4CB6-46B7-A9A7-53389DC4C2E9}"/>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851028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pic>
        <p:nvPicPr>
          <p:cNvPr id="18" name="Рисунок 3">
            <a:extLst>
              <a:ext uri="{FF2B5EF4-FFF2-40B4-BE49-F238E27FC236}">
                <a16:creationId xmlns:a16="http://schemas.microsoft.com/office/drawing/2014/main" id="{A91A48A4-047F-4D09-A48F-F543D40C39E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4601819" y="2089163"/>
            <a:ext cx="9249053" cy="6081252"/>
          </a:xfrm>
          <a:prstGeom prst="rect">
            <a:avLst/>
          </a:prstGeom>
        </p:spPr>
      </p:pic>
      <p:sp>
        <p:nvSpPr>
          <p:cNvPr id="32" name="TextBox 31">
            <a:extLst>
              <a:ext uri="{FF2B5EF4-FFF2-40B4-BE49-F238E27FC236}">
                <a16:creationId xmlns:a16="http://schemas.microsoft.com/office/drawing/2014/main" id="{455413FB-5130-40AA-8D82-08C1C5380EF0}"/>
              </a:ext>
            </a:extLst>
          </p:cNvPr>
          <p:cNvSpPr txBox="1"/>
          <p:nvPr/>
        </p:nvSpPr>
        <p:spPr>
          <a:xfrm>
            <a:off x="628724" y="6273954"/>
            <a:ext cx="6612047" cy="1754326"/>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are the results?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2" name="TextBox 1">
            <a:extLst>
              <a:ext uri="{FF2B5EF4-FFF2-40B4-BE49-F238E27FC236}">
                <a16:creationId xmlns:a16="http://schemas.microsoft.com/office/drawing/2014/main" id="{06131298-4ECA-3398-2543-90ECEDE8E116}"/>
              </a:ext>
            </a:extLst>
          </p:cNvPr>
          <p:cNvSpPr txBox="1"/>
          <p:nvPr/>
        </p:nvSpPr>
        <p:spPr>
          <a:xfrm>
            <a:off x="4601819" y="8170415"/>
            <a:ext cx="9249053" cy="230832"/>
          </a:xfrm>
          <a:prstGeom prst="rect">
            <a:avLst/>
          </a:prstGeom>
          <a:noFill/>
        </p:spPr>
        <p:txBody>
          <a:bodyPr wrap="square" rtlCol="0">
            <a:spAutoFit/>
          </a:bodyPr>
          <a:lstStyle/>
          <a:p>
            <a:r>
              <a:rPr lang="en-US" sz="900">
                <a:hlinkClick r:id="rId3" tooltip="https://www.picpedia.org/chalkboard/r/results.html"/>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4202092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3725303" y="82757"/>
            <a:ext cx="11876253" cy="2585323"/>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sym typeface="Open Sans"/>
              </a:rPr>
              <a:t>Does the rating of schools affect the home price? If so, how? </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a:p>
            <a:pPr algn="ct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56" name="Picture 55">
            <a:extLst>
              <a:ext uri="{FF2B5EF4-FFF2-40B4-BE49-F238E27FC236}">
                <a16:creationId xmlns:a16="http://schemas.microsoft.com/office/drawing/2014/main" id="{06C17F23-3704-4C81-86E7-C77267931EA9}"/>
              </a:ext>
            </a:extLst>
          </p:cNvPr>
          <p:cNvPicPr>
            <a:picLocks noChangeAspect="1"/>
          </p:cNvPicPr>
          <p:nvPr/>
        </p:nvPicPr>
        <p:blipFill>
          <a:blip r:embed="rId2"/>
          <a:stretch>
            <a:fillRect/>
          </a:stretch>
        </p:blipFill>
        <p:spPr>
          <a:xfrm>
            <a:off x="6855349" y="2188204"/>
            <a:ext cx="10344241" cy="7289779"/>
          </a:xfrm>
          <a:prstGeom prst="rect">
            <a:avLst/>
          </a:prstGeom>
        </p:spPr>
      </p:pic>
      <p:sp>
        <p:nvSpPr>
          <p:cNvPr id="57" name="TextBox 56">
            <a:extLst>
              <a:ext uri="{FF2B5EF4-FFF2-40B4-BE49-F238E27FC236}">
                <a16:creationId xmlns:a16="http://schemas.microsoft.com/office/drawing/2014/main" id="{7ED63441-C057-4116-867B-5988AB49D05B}"/>
              </a:ext>
            </a:extLst>
          </p:cNvPr>
          <p:cNvSpPr txBox="1"/>
          <p:nvPr/>
        </p:nvSpPr>
        <p:spPr>
          <a:xfrm>
            <a:off x="551550" y="2206978"/>
            <a:ext cx="5553739" cy="6247864"/>
          </a:xfrm>
          <a:prstGeom prst="rect">
            <a:avLst/>
          </a:prstGeom>
          <a:noFill/>
        </p:spPr>
        <p:txBody>
          <a:bodyPr wrap="square">
            <a:spAutoFit/>
          </a:bodyPr>
          <a:lstStyle/>
          <a:p>
            <a:r>
              <a:rPr lang="en-US" sz="4000" dirty="0">
                <a:solidFill>
                  <a:schemeClr val="bg1"/>
                </a:solidFill>
              </a:rPr>
              <a:t>There is a direct correlation to the Ranking of the school. As seen  in this example, within the same Zip code, the price per  Bedroom (example 3 bedroom house/apt) varies by 30% between high and lower-ranked school</a:t>
            </a:r>
          </a:p>
        </p:txBody>
      </p:sp>
    </p:spTree>
    <p:extLst>
      <p:ext uri="{BB962C8B-B14F-4D97-AF65-F5344CB8AC3E}">
        <p14:creationId xmlns:p14="http://schemas.microsoft.com/office/powerpoint/2010/main" val="3642225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3232541" y="573518"/>
            <a:ext cx="12520813" cy="923330"/>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sym typeface="Open Sans"/>
              </a:rPr>
              <a:t>How does Prime Rate affect home price?</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56" name="Picture 55">
            <a:extLst>
              <a:ext uri="{FF2B5EF4-FFF2-40B4-BE49-F238E27FC236}">
                <a16:creationId xmlns:a16="http://schemas.microsoft.com/office/drawing/2014/main" id="{CBF20E53-F04E-4618-A105-D797868A2D23}"/>
              </a:ext>
            </a:extLst>
          </p:cNvPr>
          <p:cNvPicPr>
            <a:picLocks noChangeAspect="1"/>
          </p:cNvPicPr>
          <p:nvPr/>
        </p:nvPicPr>
        <p:blipFill>
          <a:blip r:embed="rId2"/>
          <a:stretch>
            <a:fillRect/>
          </a:stretch>
        </p:blipFill>
        <p:spPr>
          <a:xfrm>
            <a:off x="6169294" y="2060534"/>
            <a:ext cx="11711415" cy="6953118"/>
          </a:xfrm>
          <a:prstGeom prst="rect">
            <a:avLst/>
          </a:prstGeom>
        </p:spPr>
      </p:pic>
      <p:sp>
        <p:nvSpPr>
          <p:cNvPr id="57" name="TextBox 56">
            <a:extLst>
              <a:ext uri="{FF2B5EF4-FFF2-40B4-BE49-F238E27FC236}">
                <a16:creationId xmlns:a16="http://schemas.microsoft.com/office/drawing/2014/main" id="{A0CB22FF-9B2F-4688-B73F-FE7F4F062828}"/>
              </a:ext>
            </a:extLst>
          </p:cNvPr>
          <p:cNvSpPr txBox="1"/>
          <p:nvPr/>
        </p:nvSpPr>
        <p:spPr>
          <a:xfrm>
            <a:off x="939963" y="1572151"/>
            <a:ext cx="4777175" cy="8141331"/>
          </a:xfrm>
          <a:prstGeom prst="rect">
            <a:avLst/>
          </a:prstGeom>
          <a:noFill/>
        </p:spPr>
        <p:txBody>
          <a:bodyPr wrap="square">
            <a:spAutoFit/>
          </a:bodyPr>
          <a:lstStyle/>
          <a:p>
            <a:pPr algn="l">
              <a:lnSpc>
                <a:spcPct val="150000"/>
              </a:lnSpc>
            </a:pPr>
            <a:r>
              <a:rPr lang="en-US" sz="3200" dirty="0">
                <a:solidFill>
                  <a:schemeClr val="bg1"/>
                </a:solidFill>
                <a:ea typeface="Open Sans"/>
                <a:cs typeface="Open Sans"/>
                <a:sym typeface="Open Sans"/>
              </a:rPr>
              <a:t>Over a 30-plus year horizon, we do see a negative relation between Price per room and Prime rate difference. However, in the past 10 years, that correlation is less vivid. It looks like depending on the location and size of the house, the impact of Prime Rate is variable. </a:t>
            </a:r>
          </a:p>
        </p:txBody>
      </p:sp>
    </p:spTree>
    <p:extLst>
      <p:ext uri="{BB962C8B-B14F-4D97-AF65-F5344CB8AC3E}">
        <p14:creationId xmlns:p14="http://schemas.microsoft.com/office/powerpoint/2010/main" val="1965017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47" name="Graphic 8">
            <a:extLst>
              <a:ext uri="{FF2B5EF4-FFF2-40B4-BE49-F238E27FC236}">
                <a16:creationId xmlns:a16="http://schemas.microsoft.com/office/drawing/2014/main" id="{0892FD12-99E0-48A5-97CA-88A8681211E3}"/>
              </a:ext>
            </a:extLst>
          </p:cNvPr>
          <p:cNvGrpSpPr/>
          <p:nvPr/>
        </p:nvGrpSpPr>
        <p:grpSpPr>
          <a:xfrm rot="9598657">
            <a:off x="12869334" y="4274616"/>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48" name="Graphic 8">
              <a:extLst>
                <a:ext uri="{FF2B5EF4-FFF2-40B4-BE49-F238E27FC236}">
                  <a16:creationId xmlns:a16="http://schemas.microsoft.com/office/drawing/2014/main" id="{2E79E639-18AE-474F-AD79-544DD26B2BA2}"/>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2E626F03-9233-48D5-88CF-779C9FEFFFC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F171F522-ED53-423D-8A74-DDEAA565BADE}"/>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F993DEE3-4A69-4E16-A658-8919283BD3C9}"/>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2" name="Graphic 8">
              <a:extLst>
                <a:ext uri="{FF2B5EF4-FFF2-40B4-BE49-F238E27FC236}">
                  <a16:creationId xmlns:a16="http://schemas.microsoft.com/office/drawing/2014/main" id="{F1BC33D8-632C-4660-BCF2-A25D4EBD930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EA0BD1DF-69B7-4299-8C59-4B2AC753F0A6}"/>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9D6DEA98-4E19-4C71-86ED-C0452354FC9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68F4CE0A-7D0A-4471-97B1-81773D35BDD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7" name="TextBox 36">
            <a:extLst>
              <a:ext uri="{FF2B5EF4-FFF2-40B4-BE49-F238E27FC236}">
                <a16:creationId xmlns:a16="http://schemas.microsoft.com/office/drawing/2014/main" id="{B8ED2B89-04D3-4CCE-AB37-98CDC693AEAA}"/>
              </a:ext>
            </a:extLst>
          </p:cNvPr>
          <p:cNvSpPr txBox="1"/>
          <p:nvPr/>
        </p:nvSpPr>
        <p:spPr>
          <a:xfrm>
            <a:off x="660573" y="279199"/>
            <a:ext cx="17567378" cy="1754326"/>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if the property byers/sellers interested in is accurately priced and is on up- or down- trend in upcoming years?</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38" name="Graphic 8">
            <a:extLst>
              <a:ext uri="{FF2B5EF4-FFF2-40B4-BE49-F238E27FC236}">
                <a16:creationId xmlns:a16="http://schemas.microsoft.com/office/drawing/2014/main" id="{C5AE43D9-2656-4333-92A3-2C6BAF5E8EC0}"/>
              </a:ext>
            </a:extLst>
          </p:cNvPr>
          <p:cNvGrpSpPr/>
          <p:nvPr/>
        </p:nvGrpSpPr>
        <p:grpSpPr>
          <a:xfrm>
            <a:off x="-640860" y="-36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9" name="Graphic 8">
              <a:extLst>
                <a:ext uri="{FF2B5EF4-FFF2-40B4-BE49-F238E27FC236}">
                  <a16:creationId xmlns:a16="http://schemas.microsoft.com/office/drawing/2014/main" id="{67796B33-6B70-4B44-922A-67E79AB3BF21}"/>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3886079C-C217-4A65-AA52-C34A73B320E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E196706E-1062-4271-A4C4-F65C551F343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66575342-60D3-4C5C-A693-F22B44580B5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07FFBEB3-6174-4815-900F-03A4909F5D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AC45E83-DB93-4EC7-9DBB-681D572E545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2346CF68-A21F-4B63-87CF-3568C5EB70C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2C5FF2C-1159-4ABF-BC4F-D33356B03C5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56" name="TextBox 55">
            <a:extLst>
              <a:ext uri="{FF2B5EF4-FFF2-40B4-BE49-F238E27FC236}">
                <a16:creationId xmlns:a16="http://schemas.microsoft.com/office/drawing/2014/main" id="{27ABDD7B-DB10-425F-9146-D535BFF5E53D}"/>
              </a:ext>
            </a:extLst>
          </p:cNvPr>
          <p:cNvSpPr txBox="1"/>
          <p:nvPr/>
        </p:nvSpPr>
        <p:spPr>
          <a:xfrm>
            <a:off x="-55098" y="2531661"/>
            <a:ext cx="4922900" cy="5449569"/>
          </a:xfrm>
          <a:prstGeom prst="rect">
            <a:avLst/>
          </a:prstGeom>
          <a:noFill/>
        </p:spPr>
        <p:txBody>
          <a:bodyPr wrap="square">
            <a:spAutoFit/>
          </a:bodyPr>
          <a:lstStyle/>
          <a:p>
            <a:pPr marL="457200" indent="-342900" algn="l">
              <a:lnSpc>
                <a:spcPct val="150000"/>
              </a:lnSpc>
              <a:buFont typeface="Open Sans"/>
              <a:buChar char="●"/>
            </a:pPr>
            <a:r>
              <a:rPr lang="en-US" sz="1800" dirty="0">
                <a:solidFill>
                  <a:schemeClr val="bg1"/>
                </a:solidFill>
                <a:latin typeface="Open Sans"/>
                <a:ea typeface="Open Sans"/>
                <a:cs typeface="Open Sans"/>
                <a:sym typeface="Open Sans"/>
              </a:rPr>
              <a:t>The Interactive Dashboard would provide current and future average Price per Room based on buyer/seller selection of the Number of </a:t>
            </a:r>
            <a:r>
              <a:rPr lang="en-US" sz="1800" dirty="0" err="1">
                <a:solidFill>
                  <a:schemeClr val="bg1"/>
                </a:solidFill>
                <a:latin typeface="Open Sans"/>
                <a:ea typeface="Open Sans"/>
                <a:cs typeface="Open Sans"/>
                <a:sym typeface="Open Sans"/>
              </a:rPr>
              <a:t>Bdr</a:t>
            </a:r>
            <a:r>
              <a:rPr lang="en-US" sz="1800" dirty="0">
                <a:solidFill>
                  <a:schemeClr val="bg1"/>
                </a:solidFill>
                <a:latin typeface="Open Sans"/>
                <a:ea typeface="Open Sans"/>
                <a:cs typeface="Open Sans"/>
                <a:sym typeface="Open Sans"/>
              </a:rPr>
              <a:t>, location (DC region and zip), and school ranking.</a:t>
            </a:r>
          </a:p>
          <a:p>
            <a:pPr marL="457200" indent="-342900" algn="l">
              <a:lnSpc>
                <a:spcPct val="150000"/>
              </a:lnSpc>
              <a:buFont typeface="Open Sans"/>
              <a:buChar char="●"/>
            </a:pPr>
            <a:r>
              <a:rPr lang="en-US" sz="1800" dirty="0">
                <a:solidFill>
                  <a:schemeClr val="bg1"/>
                </a:solidFill>
                <a:latin typeface="Open Sans"/>
                <a:ea typeface="Open Sans"/>
                <a:cs typeface="Open Sans"/>
                <a:sym typeface="Open Sans"/>
              </a:rPr>
              <a:t>Buyers/sellers will be able to determine if the home they are looking to purchase/sell is above or below avg price and if in the future there </a:t>
            </a:r>
            <a:r>
              <a:rPr lang="en-US" sz="1800">
                <a:solidFill>
                  <a:schemeClr val="bg1"/>
                </a:solidFill>
                <a:latin typeface="Open Sans"/>
                <a:ea typeface="Open Sans"/>
                <a:cs typeface="Open Sans"/>
                <a:sym typeface="Open Sans"/>
              </a:rPr>
              <a:t>is an upstream </a:t>
            </a:r>
            <a:r>
              <a:rPr lang="en-US" sz="1800" dirty="0">
                <a:solidFill>
                  <a:schemeClr val="bg1"/>
                </a:solidFill>
                <a:latin typeface="Open Sans"/>
                <a:ea typeface="Open Sans"/>
                <a:cs typeface="Open Sans"/>
                <a:sym typeface="Open Sans"/>
              </a:rPr>
              <a:t>or downstream effect. It is important to note that this model does not take into account Year build, Sq, Condition, </a:t>
            </a:r>
            <a:r>
              <a:rPr lang="en-US" sz="1800" dirty="0" err="1">
                <a:solidFill>
                  <a:schemeClr val="bg1"/>
                </a:solidFill>
                <a:latin typeface="Open Sans"/>
                <a:ea typeface="Open Sans"/>
                <a:cs typeface="Open Sans"/>
                <a:sym typeface="Open Sans"/>
              </a:rPr>
              <a:t>etc</a:t>
            </a:r>
            <a:r>
              <a:rPr lang="en-US" sz="1800" dirty="0">
                <a:solidFill>
                  <a:schemeClr val="bg1"/>
                </a:solidFill>
                <a:latin typeface="Open Sans"/>
                <a:ea typeface="Open Sans"/>
                <a:cs typeface="Open Sans"/>
                <a:sym typeface="Open Sans"/>
              </a:rPr>
              <a:t>  </a:t>
            </a:r>
          </a:p>
        </p:txBody>
      </p:sp>
      <p:pic>
        <p:nvPicPr>
          <p:cNvPr id="58" name="Picture 57">
            <a:extLst>
              <a:ext uri="{FF2B5EF4-FFF2-40B4-BE49-F238E27FC236}">
                <a16:creationId xmlns:a16="http://schemas.microsoft.com/office/drawing/2014/main" id="{A207B95A-0D6C-4136-B51D-3115FBE086EA}"/>
              </a:ext>
            </a:extLst>
          </p:cNvPr>
          <p:cNvPicPr>
            <a:picLocks noChangeAspect="1"/>
          </p:cNvPicPr>
          <p:nvPr/>
        </p:nvPicPr>
        <p:blipFill>
          <a:blip r:embed="rId2"/>
          <a:stretch>
            <a:fillRect/>
          </a:stretch>
        </p:blipFill>
        <p:spPr>
          <a:xfrm>
            <a:off x="5019722" y="2377815"/>
            <a:ext cx="13098154" cy="6416643"/>
          </a:xfrm>
          <a:prstGeom prst="rect">
            <a:avLst/>
          </a:prstGeom>
        </p:spPr>
      </p:pic>
    </p:spTree>
    <p:extLst>
      <p:ext uri="{BB962C8B-B14F-4D97-AF65-F5344CB8AC3E}">
        <p14:creationId xmlns:p14="http://schemas.microsoft.com/office/powerpoint/2010/main" val="2702982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29" name="Graphic 8">
            <a:extLst>
              <a:ext uri="{FF2B5EF4-FFF2-40B4-BE49-F238E27FC236}">
                <a16:creationId xmlns:a16="http://schemas.microsoft.com/office/drawing/2014/main" id="{A8C6DDCE-7B1A-4757-8C81-CDF515CB125A}"/>
              </a:ext>
            </a:extLst>
          </p:cNvPr>
          <p:cNvGrpSpPr/>
          <p:nvPr/>
        </p:nvGrpSpPr>
        <p:grpSpPr>
          <a:xfrm>
            <a:off x="6486528" y="2215662"/>
            <a:ext cx="6715125" cy="8663712"/>
            <a:chOff x="9093654" y="1001354"/>
            <a:chExt cx="2927772" cy="3777349"/>
          </a:xfrm>
          <a:gradFill>
            <a:gsLst>
              <a:gs pos="0">
                <a:srgbClr val="44CADF">
                  <a:alpha val="6000"/>
                </a:srgbClr>
              </a:gs>
              <a:gs pos="100000">
                <a:srgbClr val="24AE54">
                  <a:alpha val="6000"/>
                </a:srgbClr>
              </a:gs>
            </a:gsLst>
            <a:lin ang="5400000" scaled="1"/>
          </a:gradFill>
        </p:grpSpPr>
        <p:sp>
          <p:nvSpPr>
            <p:cNvPr id="30" name="Graphic 8">
              <a:extLst>
                <a:ext uri="{FF2B5EF4-FFF2-40B4-BE49-F238E27FC236}">
                  <a16:creationId xmlns:a16="http://schemas.microsoft.com/office/drawing/2014/main" id="{EE2D137F-7D77-4097-A249-1E2D82B92BC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1" name="Graphic 8">
              <a:extLst>
                <a:ext uri="{FF2B5EF4-FFF2-40B4-BE49-F238E27FC236}">
                  <a16:creationId xmlns:a16="http://schemas.microsoft.com/office/drawing/2014/main" id="{82ADDF35-1070-4A9E-B61D-85D54193FE0B}"/>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979C328E-5AF1-4A68-8E6C-E94B4C504962}"/>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7BDDE52F-BBBD-44E1-BE3E-E34879FF254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9549628A-0837-48AB-B4AF-ABB9A754750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361F4358-F890-4254-A8E1-A6185608ECD3}"/>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0878D214-95AB-4083-98C9-B33B03E2B6F1}"/>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411E9A98-CE27-427A-ACC3-1B2DF2ECA56B}"/>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10" name="Rectangle 9">
            <a:extLst>
              <a:ext uri="{FF2B5EF4-FFF2-40B4-BE49-F238E27FC236}">
                <a16:creationId xmlns:a16="http://schemas.microsoft.com/office/drawing/2014/main" id="{69DE5500-3D73-4636-B781-FA8D19009535}"/>
              </a:ext>
            </a:extLst>
          </p:cNvPr>
          <p:cNvSpPr/>
          <p:nvPr/>
        </p:nvSpPr>
        <p:spPr>
          <a:xfrm>
            <a:off x="0" y="4229101"/>
            <a:ext cx="18288000" cy="1466216"/>
          </a:xfrm>
          <a:prstGeom prst="rect">
            <a:avLst/>
          </a:pr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gradFill>
                <a:gsLst>
                  <a:gs pos="0">
                    <a:schemeClr val="accent1"/>
                  </a:gs>
                  <a:gs pos="100000">
                    <a:schemeClr val="accent2"/>
                  </a:gs>
                </a:gsLst>
                <a:lin ang="10800000" scaled="1"/>
              </a:gradFill>
            </a:endParaRPr>
          </a:p>
        </p:txBody>
      </p:sp>
      <p:pic>
        <p:nvPicPr>
          <p:cNvPr id="9" name="Picture Placeholder 8" descr="A picture containing text, indoor, computer, floor&#10;&#10;Description automatically generated">
            <a:extLst>
              <a:ext uri="{FF2B5EF4-FFF2-40B4-BE49-F238E27FC236}">
                <a16:creationId xmlns:a16="http://schemas.microsoft.com/office/drawing/2014/main" id="{858B7E8A-FD30-4F6E-AB52-F97CA8AD71A4}"/>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9307" b="29307"/>
          <a:stretch>
            <a:fillRect/>
          </a:stretch>
        </p:blipFill>
        <p:spPr/>
      </p:pic>
      <p:sp>
        <p:nvSpPr>
          <p:cNvPr id="11" name="TextBox 10">
            <a:extLst>
              <a:ext uri="{FF2B5EF4-FFF2-40B4-BE49-F238E27FC236}">
                <a16:creationId xmlns:a16="http://schemas.microsoft.com/office/drawing/2014/main" id="{ACCE124E-4978-40CE-97C9-158CF081BA97}"/>
              </a:ext>
            </a:extLst>
          </p:cNvPr>
          <p:cNvSpPr txBox="1"/>
          <p:nvPr/>
        </p:nvSpPr>
        <p:spPr>
          <a:xfrm>
            <a:off x="513523" y="5845945"/>
            <a:ext cx="13217909"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Our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Recommendation for Future Exploration</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27" name="Group 26">
            <a:extLst>
              <a:ext uri="{FF2B5EF4-FFF2-40B4-BE49-F238E27FC236}">
                <a16:creationId xmlns:a16="http://schemas.microsoft.com/office/drawing/2014/main" id="{4332746D-3629-483C-8FC0-E40EFB66D969}"/>
              </a:ext>
            </a:extLst>
          </p:cNvPr>
          <p:cNvGrpSpPr/>
          <p:nvPr/>
        </p:nvGrpSpPr>
        <p:grpSpPr>
          <a:xfrm>
            <a:off x="487510" y="6791891"/>
            <a:ext cx="7872410" cy="763890"/>
            <a:chOff x="6562727" y="4365012"/>
            <a:chExt cx="5248273" cy="509260"/>
          </a:xfrm>
        </p:grpSpPr>
        <p:sp>
          <p:nvSpPr>
            <p:cNvPr id="13" name="Arc 12">
              <a:extLst>
                <a:ext uri="{FF2B5EF4-FFF2-40B4-BE49-F238E27FC236}">
                  <a16:creationId xmlns:a16="http://schemas.microsoft.com/office/drawing/2014/main" id="{CDC69108-1B30-4813-A802-B80363090913}"/>
                </a:ext>
              </a:extLst>
            </p:cNvPr>
            <p:cNvSpPr/>
            <p:nvPr/>
          </p:nvSpPr>
          <p:spPr>
            <a:xfrm>
              <a:off x="6562727" y="4378972"/>
              <a:ext cx="495300" cy="495300"/>
            </a:xfrm>
            <a:prstGeom prst="arc">
              <a:avLst>
                <a:gd name="adj1" fmla="val 4053813"/>
                <a:gd name="adj2" fmla="val 878894"/>
              </a:avLst>
            </a:prstGeom>
            <a:noFill/>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pic>
          <p:nvPicPr>
            <p:cNvPr id="15" name="Graphic 14">
              <a:extLst>
                <a:ext uri="{FF2B5EF4-FFF2-40B4-BE49-F238E27FC236}">
                  <a16:creationId xmlns:a16="http://schemas.microsoft.com/office/drawing/2014/main" id="{2CDAEDFD-960C-4279-B1C1-F11610006CA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83379" y="4499625"/>
              <a:ext cx="253996" cy="253994"/>
            </a:xfrm>
            <a:prstGeom prst="rect">
              <a:avLst/>
            </a:prstGeom>
          </p:spPr>
        </p:pic>
        <p:sp>
          <p:nvSpPr>
            <p:cNvPr id="19" name="TextBox 18">
              <a:extLst>
                <a:ext uri="{FF2B5EF4-FFF2-40B4-BE49-F238E27FC236}">
                  <a16:creationId xmlns:a16="http://schemas.microsoft.com/office/drawing/2014/main" id="{7C633419-970A-41BA-9A98-AFF46DA60657}"/>
                </a:ext>
              </a:extLst>
            </p:cNvPr>
            <p:cNvSpPr txBox="1"/>
            <p:nvPr/>
          </p:nvSpPr>
          <p:spPr>
            <a:xfrm>
              <a:off x="7178679" y="4365012"/>
              <a:ext cx="4632321" cy="392715"/>
            </a:xfrm>
            <a:prstGeom prst="rect">
              <a:avLst/>
            </a:prstGeom>
            <a:noFill/>
          </p:spPr>
          <p:txBody>
            <a:bodyPr wrap="square">
              <a:spAutoFit/>
            </a:bodyPr>
            <a:lstStyle/>
            <a:p>
              <a:pPr>
                <a:lnSpc>
                  <a:spcPct val="150000"/>
                </a:lnSpc>
              </a:pPr>
              <a:r>
                <a:rPr lang="en-US" sz="2400" dirty="0">
                  <a:solidFill>
                    <a:schemeClr val="bg1"/>
                  </a:solidFill>
                </a:rPr>
                <a:t>How does </a:t>
              </a:r>
              <a:r>
                <a:rPr lang="en-US" sz="2400" b="1" dirty="0">
                  <a:solidFill>
                    <a:schemeClr val="bg1"/>
                  </a:solidFill>
                </a:rPr>
                <a:t>crime</a:t>
              </a:r>
              <a:r>
                <a:rPr lang="en-US" sz="2400" dirty="0">
                  <a:solidFill>
                    <a:schemeClr val="bg1"/>
                  </a:solidFill>
                </a:rPr>
                <a:t> affect home prices in specific areas?</a:t>
              </a:r>
            </a:p>
          </p:txBody>
        </p:sp>
      </p:grpSp>
      <p:grpSp>
        <p:nvGrpSpPr>
          <p:cNvPr id="28" name="Group 27">
            <a:extLst>
              <a:ext uri="{FF2B5EF4-FFF2-40B4-BE49-F238E27FC236}">
                <a16:creationId xmlns:a16="http://schemas.microsoft.com/office/drawing/2014/main" id="{A763F2B6-736A-4BCF-B6B2-1FE3C2EF5E5D}"/>
              </a:ext>
            </a:extLst>
          </p:cNvPr>
          <p:cNvGrpSpPr/>
          <p:nvPr/>
        </p:nvGrpSpPr>
        <p:grpSpPr>
          <a:xfrm>
            <a:off x="3807937" y="7597735"/>
            <a:ext cx="10466001" cy="849867"/>
            <a:chOff x="6562727" y="5281313"/>
            <a:chExt cx="5248273" cy="762046"/>
          </a:xfrm>
        </p:grpSpPr>
        <p:sp>
          <p:nvSpPr>
            <p:cNvPr id="20" name="Arc 19">
              <a:extLst>
                <a:ext uri="{FF2B5EF4-FFF2-40B4-BE49-F238E27FC236}">
                  <a16:creationId xmlns:a16="http://schemas.microsoft.com/office/drawing/2014/main" id="{A29E89B6-46C3-41EA-90FC-A0AF91EA8A33}"/>
                </a:ext>
              </a:extLst>
            </p:cNvPr>
            <p:cNvSpPr/>
            <p:nvPr/>
          </p:nvSpPr>
          <p:spPr>
            <a:xfrm>
              <a:off x="6562727" y="5295273"/>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sp>
          <p:nvSpPr>
            <p:cNvPr id="22" name="TextBox 21">
              <a:extLst>
                <a:ext uri="{FF2B5EF4-FFF2-40B4-BE49-F238E27FC236}">
                  <a16:creationId xmlns:a16="http://schemas.microsoft.com/office/drawing/2014/main" id="{C67C0CB5-7852-4BFF-8854-924AD3117C4C}"/>
                </a:ext>
              </a:extLst>
            </p:cNvPr>
            <p:cNvSpPr txBox="1"/>
            <p:nvPr/>
          </p:nvSpPr>
          <p:spPr>
            <a:xfrm>
              <a:off x="7178679" y="5281313"/>
              <a:ext cx="4632321" cy="762046"/>
            </a:xfrm>
            <a:prstGeom prst="rect">
              <a:avLst/>
            </a:prstGeom>
            <a:noFill/>
          </p:spPr>
          <p:txBody>
            <a:bodyPr wrap="square">
              <a:spAutoFit/>
            </a:bodyPr>
            <a:lstStyle/>
            <a:p>
              <a:pPr>
                <a:lnSpc>
                  <a:spcPct val="150000"/>
                </a:lnSpc>
              </a:pPr>
              <a:r>
                <a:rPr lang="en-US" sz="2400" dirty="0">
                  <a:solidFill>
                    <a:schemeClr val="bg1"/>
                  </a:solidFill>
                </a:rPr>
                <a:t>How does the proximity to </a:t>
              </a:r>
              <a:r>
                <a:rPr lang="en-US" sz="2400" b="1" dirty="0">
                  <a:solidFill>
                    <a:schemeClr val="bg1"/>
                  </a:solidFill>
                </a:rPr>
                <a:t>public transportation</a:t>
              </a:r>
              <a:r>
                <a:rPr lang="en-US" sz="2400" dirty="0">
                  <a:solidFill>
                    <a:schemeClr val="bg1"/>
                  </a:solidFill>
                </a:rPr>
                <a:t> affect home prices?</a:t>
              </a:r>
            </a:p>
          </p:txBody>
        </p:sp>
        <p:pic>
          <p:nvPicPr>
            <p:cNvPr id="24" name="Graphic 23">
              <a:extLst>
                <a:ext uri="{FF2B5EF4-FFF2-40B4-BE49-F238E27FC236}">
                  <a16:creationId xmlns:a16="http://schemas.microsoft.com/office/drawing/2014/main" id="{749E471A-B7C3-4644-A593-58ED50E6894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683379" y="5415925"/>
              <a:ext cx="253996" cy="253996"/>
            </a:xfrm>
            <a:prstGeom prst="rect">
              <a:avLst/>
            </a:prstGeom>
          </p:spPr>
        </p:pic>
      </p:grpSp>
      <p:grpSp>
        <p:nvGrpSpPr>
          <p:cNvPr id="25" name="Group 24">
            <a:extLst>
              <a:ext uri="{FF2B5EF4-FFF2-40B4-BE49-F238E27FC236}">
                <a16:creationId xmlns:a16="http://schemas.microsoft.com/office/drawing/2014/main" id="{3225585E-A0A3-4647-B43C-0666D647C85B}"/>
              </a:ext>
            </a:extLst>
          </p:cNvPr>
          <p:cNvGrpSpPr/>
          <p:nvPr/>
        </p:nvGrpSpPr>
        <p:grpSpPr>
          <a:xfrm>
            <a:off x="7122477" y="8510978"/>
            <a:ext cx="10572752" cy="1115496"/>
            <a:chOff x="6562727" y="4365012"/>
            <a:chExt cx="5248273" cy="1131379"/>
          </a:xfrm>
        </p:grpSpPr>
        <p:sp>
          <p:nvSpPr>
            <p:cNvPr id="26" name="Arc 25">
              <a:extLst>
                <a:ext uri="{FF2B5EF4-FFF2-40B4-BE49-F238E27FC236}">
                  <a16:creationId xmlns:a16="http://schemas.microsoft.com/office/drawing/2014/main" id="{44BA65C4-E2E6-421D-8D2A-743174989484}"/>
                </a:ext>
              </a:extLst>
            </p:cNvPr>
            <p:cNvSpPr/>
            <p:nvPr/>
          </p:nvSpPr>
          <p:spPr>
            <a:xfrm>
              <a:off x="6562727" y="4378972"/>
              <a:ext cx="495300" cy="495300"/>
            </a:xfrm>
            <a:prstGeom prst="arc">
              <a:avLst>
                <a:gd name="adj1" fmla="val 4053813"/>
                <a:gd name="adj2" fmla="val 878894"/>
              </a:avLst>
            </a:prstGeom>
            <a:noFill/>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050"/>
            </a:p>
          </p:txBody>
        </p:sp>
        <p:pic>
          <p:nvPicPr>
            <p:cNvPr id="38" name="Graphic 37">
              <a:extLst>
                <a:ext uri="{FF2B5EF4-FFF2-40B4-BE49-F238E27FC236}">
                  <a16:creationId xmlns:a16="http://schemas.microsoft.com/office/drawing/2014/main" id="{9A1CFD0D-090C-4070-9328-479B85CDA6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83379" y="4499625"/>
              <a:ext cx="253996" cy="253994"/>
            </a:xfrm>
            <a:prstGeom prst="rect">
              <a:avLst/>
            </a:prstGeom>
          </p:spPr>
        </p:pic>
        <p:sp>
          <p:nvSpPr>
            <p:cNvPr id="39" name="TextBox 38">
              <a:extLst>
                <a:ext uri="{FF2B5EF4-FFF2-40B4-BE49-F238E27FC236}">
                  <a16:creationId xmlns:a16="http://schemas.microsoft.com/office/drawing/2014/main" id="{1D1ECD86-2496-422B-94FF-58FB198C0C3A}"/>
                </a:ext>
              </a:extLst>
            </p:cNvPr>
            <p:cNvSpPr txBox="1"/>
            <p:nvPr/>
          </p:nvSpPr>
          <p:spPr>
            <a:xfrm>
              <a:off x="7178679" y="4365012"/>
              <a:ext cx="4632321" cy="1131379"/>
            </a:xfrm>
            <a:prstGeom prst="rect">
              <a:avLst/>
            </a:prstGeom>
            <a:noFill/>
          </p:spPr>
          <p:txBody>
            <a:bodyPr wrap="square">
              <a:spAutoFit/>
            </a:bodyPr>
            <a:lstStyle/>
            <a:p>
              <a:pPr>
                <a:lnSpc>
                  <a:spcPct val="150000"/>
                </a:lnSpc>
              </a:pPr>
              <a:r>
                <a:rPr lang="en-US" sz="2400" dirty="0">
                  <a:solidFill>
                    <a:schemeClr val="bg1"/>
                  </a:solidFill>
                </a:rPr>
                <a:t>How does the presence and distance to hospitals affect home prices?</a:t>
              </a:r>
            </a:p>
            <a:p>
              <a:pPr>
                <a:lnSpc>
                  <a:spcPct val="150000"/>
                </a:lnSpc>
              </a:pPr>
              <a:endParaRPr lang="en-US" sz="2400" dirty="0">
                <a:solidFill>
                  <a:schemeClr val="bg1"/>
                </a:solidFill>
              </a:endParaRPr>
            </a:p>
          </p:txBody>
        </p:sp>
      </p:grpSp>
    </p:spTree>
    <p:extLst>
      <p:ext uri="{BB962C8B-B14F-4D97-AF65-F5344CB8AC3E}">
        <p14:creationId xmlns:p14="http://schemas.microsoft.com/office/powerpoint/2010/main" val="2389966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5EC311CC-CB84-4F65-A960-A090D084A3BE}"/>
              </a:ext>
            </a:extLst>
          </p:cNvPr>
          <p:cNvSpPr/>
          <p:nvPr/>
        </p:nvSpPr>
        <p:spPr>
          <a:xfrm>
            <a:off x="9075252" y="729121"/>
            <a:ext cx="7076592" cy="4414379"/>
          </a:xfrm>
          <a:custGeom>
            <a:avLst/>
            <a:gdLst>
              <a:gd name="connsiteX0" fmla="*/ 2221359 w 4574246"/>
              <a:gd name="connsiteY0" fmla="*/ 0 h 2792930"/>
              <a:gd name="connsiteX1" fmla="*/ 4574246 w 4574246"/>
              <a:gd name="connsiteY1" fmla="*/ 0 h 2792930"/>
              <a:gd name="connsiteX2" fmla="*/ 4574246 w 4574246"/>
              <a:gd name="connsiteY2" fmla="*/ 2792930 h 2792930"/>
              <a:gd name="connsiteX3" fmla="*/ 0 w 4574246"/>
              <a:gd name="connsiteY3" fmla="*/ 2792930 h 2792930"/>
              <a:gd name="connsiteX4" fmla="*/ 0 w 4574246"/>
              <a:gd name="connsiteY4" fmla="*/ 862238 h 2792930"/>
              <a:gd name="connsiteX5" fmla="*/ 1359121 w 4574246"/>
              <a:gd name="connsiteY5" fmla="*/ 862238 h 2792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246" h="2792930">
                <a:moveTo>
                  <a:pt x="2221359" y="0"/>
                </a:moveTo>
                <a:lnTo>
                  <a:pt x="4574246" y="0"/>
                </a:lnTo>
                <a:lnTo>
                  <a:pt x="4574246" y="2792930"/>
                </a:lnTo>
                <a:lnTo>
                  <a:pt x="0" y="2792930"/>
                </a:lnTo>
                <a:lnTo>
                  <a:pt x="0" y="862238"/>
                </a:lnTo>
                <a:lnTo>
                  <a:pt x="1359121" y="86223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gradFill>
                <a:gsLst>
                  <a:gs pos="0">
                    <a:schemeClr val="accent1"/>
                  </a:gs>
                  <a:gs pos="100000">
                    <a:schemeClr val="accent2"/>
                  </a:gs>
                </a:gsLst>
                <a:lin ang="10800000" scaled="1"/>
              </a:gradFill>
            </a:endParaRPr>
          </a:p>
        </p:txBody>
      </p:sp>
      <p:grpSp>
        <p:nvGrpSpPr>
          <p:cNvPr id="13" name="Graphic 8">
            <a:extLst>
              <a:ext uri="{FF2B5EF4-FFF2-40B4-BE49-F238E27FC236}">
                <a16:creationId xmlns:a16="http://schemas.microsoft.com/office/drawing/2014/main" id="{F96065F9-BD08-4B4A-BB07-E8C23B78D7A3}"/>
              </a:ext>
            </a:extLst>
          </p:cNvPr>
          <p:cNvGrpSpPr/>
          <p:nvPr/>
        </p:nvGrpSpPr>
        <p:grpSpPr>
          <a:xfrm rot="5400000">
            <a:off x="12000482" y="-1078029"/>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14" name="Graphic 8">
              <a:extLst>
                <a:ext uri="{FF2B5EF4-FFF2-40B4-BE49-F238E27FC236}">
                  <a16:creationId xmlns:a16="http://schemas.microsoft.com/office/drawing/2014/main" id="{FFD84BC0-16F8-46D3-9BC0-24603EBAFC2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15" name="Graphic 8">
              <a:extLst>
                <a:ext uri="{FF2B5EF4-FFF2-40B4-BE49-F238E27FC236}">
                  <a16:creationId xmlns:a16="http://schemas.microsoft.com/office/drawing/2014/main" id="{1C35EAB3-E227-402A-9664-11D83EFDBACB}"/>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16" name="Graphic 8">
              <a:extLst>
                <a:ext uri="{FF2B5EF4-FFF2-40B4-BE49-F238E27FC236}">
                  <a16:creationId xmlns:a16="http://schemas.microsoft.com/office/drawing/2014/main" id="{0A7B2CD9-30D1-4E1F-98A7-918F8A0C6EE7}"/>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17" name="Graphic 8">
              <a:extLst>
                <a:ext uri="{FF2B5EF4-FFF2-40B4-BE49-F238E27FC236}">
                  <a16:creationId xmlns:a16="http://schemas.microsoft.com/office/drawing/2014/main" id="{964DD48B-FA63-438C-BB8E-6E77B24803E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18" name="Graphic 8">
              <a:extLst>
                <a:ext uri="{FF2B5EF4-FFF2-40B4-BE49-F238E27FC236}">
                  <a16:creationId xmlns:a16="http://schemas.microsoft.com/office/drawing/2014/main" id="{6069A523-1719-43E6-B7B6-8274061BF74F}"/>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19" name="Graphic 8">
              <a:extLst>
                <a:ext uri="{FF2B5EF4-FFF2-40B4-BE49-F238E27FC236}">
                  <a16:creationId xmlns:a16="http://schemas.microsoft.com/office/drawing/2014/main" id="{3BEDD3BF-F655-4A00-9C28-0D56D7E09257}"/>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0" name="Graphic 8">
              <a:extLst>
                <a:ext uri="{FF2B5EF4-FFF2-40B4-BE49-F238E27FC236}">
                  <a16:creationId xmlns:a16="http://schemas.microsoft.com/office/drawing/2014/main" id="{4D527554-A34C-4310-B802-DF659D496D58}"/>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21" name="Graphic 8">
              <a:extLst>
                <a:ext uri="{FF2B5EF4-FFF2-40B4-BE49-F238E27FC236}">
                  <a16:creationId xmlns:a16="http://schemas.microsoft.com/office/drawing/2014/main" id="{D4CDFABB-3D61-47D8-B5D0-CC4B733CD74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22" name="Graphic 8">
            <a:extLst>
              <a:ext uri="{FF2B5EF4-FFF2-40B4-BE49-F238E27FC236}">
                <a16:creationId xmlns:a16="http://schemas.microsoft.com/office/drawing/2014/main" id="{720E64D9-47F9-4593-9496-BCFE55A18BCE}"/>
              </a:ext>
            </a:extLst>
          </p:cNvPr>
          <p:cNvGrpSpPr/>
          <p:nvPr/>
        </p:nvGrpSpPr>
        <p:grpSpPr>
          <a:xfrm rot="5400000">
            <a:off x="-2143221" y="6217394"/>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23" name="Graphic 8">
              <a:extLst>
                <a:ext uri="{FF2B5EF4-FFF2-40B4-BE49-F238E27FC236}">
                  <a16:creationId xmlns:a16="http://schemas.microsoft.com/office/drawing/2014/main" id="{E7444D7E-8E89-41F1-98D5-28D8411E8A35}"/>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24" name="Graphic 8">
              <a:extLst>
                <a:ext uri="{FF2B5EF4-FFF2-40B4-BE49-F238E27FC236}">
                  <a16:creationId xmlns:a16="http://schemas.microsoft.com/office/drawing/2014/main" id="{BCBCDFA6-8559-4BF0-ABE3-F674C679BFC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25" name="Graphic 8">
              <a:extLst>
                <a:ext uri="{FF2B5EF4-FFF2-40B4-BE49-F238E27FC236}">
                  <a16:creationId xmlns:a16="http://schemas.microsoft.com/office/drawing/2014/main" id="{E1576482-AC61-440F-8AE1-5A0E8B6DF146}"/>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26" name="Graphic 8">
              <a:extLst>
                <a:ext uri="{FF2B5EF4-FFF2-40B4-BE49-F238E27FC236}">
                  <a16:creationId xmlns:a16="http://schemas.microsoft.com/office/drawing/2014/main" id="{E8C247B7-9292-4565-89A3-B751E5BB1257}"/>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27" name="Graphic 8">
              <a:extLst>
                <a:ext uri="{FF2B5EF4-FFF2-40B4-BE49-F238E27FC236}">
                  <a16:creationId xmlns:a16="http://schemas.microsoft.com/office/drawing/2014/main" id="{BA321334-384D-41E4-8A9B-84E5826828F2}"/>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28" name="Graphic 8">
              <a:extLst>
                <a:ext uri="{FF2B5EF4-FFF2-40B4-BE49-F238E27FC236}">
                  <a16:creationId xmlns:a16="http://schemas.microsoft.com/office/drawing/2014/main" id="{5F0E0374-9691-4969-B0B9-02EB5C9187F0}"/>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9" name="Graphic 8">
              <a:extLst>
                <a:ext uri="{FF2B5EF4-FFF2-40B4-BE49-F238E27FC236}">
                  <a16:creationId xmlns:a16="http://schemas.microsoft.com/office/drawing/2014/main" id="{41B372C1-B773-4246-BDE5-A26566746BDE}"/>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B7FF260B-BDA4-443A-8E1A-4F0CCBCB18D6}"/>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6" name="Picture Placeholder 5" descr="A picture containing text, window, indoor, computer&#10;&#10;Description automatically generated">
            <a:extLst>
              <a:ext uri="{FF2B5EF4-FFF2-40B4-BE49-F238E27FC236}">
                <a16:creationId xmlns:a16="http://schemas.microsoft.com/office/drawing/2014/main" id="{CDB7FB59-67E8-4575-8D52-35558AB64047}"/>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22667" r="32709"/>
          <a:stretch/>
        </p:blipFill>
        <p:spPr>
          <a:xfrm>
            <a:off x="9990314" y="981359"/>
            <a:ext cx="5601155" cy="8378790"/>
          </a:xfrm>
        </p:spPr>
      </p:pic>
      <p:sp>
        <p:nvSpPr>
          <p:cNvPr id="11" name="TextBox 10">
            <a:extLst>
              <a:ext uri="{FF2B5EF4-FFF2-40B4-BE49-F238E27FC236}">
                <a16:creationId xmlns:a16="http://schemas.microsoft.com/office/drawing/2014/main" id="{B816C487-8412-40A2-982D-99C7DA4D0966}"/>
              </a:ext>
            </a:extLst>
          </p:cNvPr>
          <p:cNvSpPr txBox="1"/>
          <p:nvPr/>
        </p:nvSpPr>
        <p:spPr>
          <a:xfrm>
            <a:off x="720804" y="392869"/>
            <a:ext cx="9095455" cy="1754326"/>
          </a:xfrm>
          <a:prstGeom prst="rect">
            <a:avLst/>
          </a:prstGeom>
          <a:noFill/>
        </p:spPr>
        <p:txBody>
          <a:bodyPr wrap="square" rtlCol="0">
            <a:spAutoFit/>
          </a:bodyPr>
          <a:lstStyle/>
          <a:p>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What Would We Do Differently?</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sp>
        <p:nvSpPr>
          <p:cNvPr id="12" name="TextBox 11">
            <a:extLst>
              <a:ext uri="{FF2B5EF4-FFF2-40B4-BE49-F238E27FC236}">
                <a16:creationId xmlns:a16="http://schemas.microsoft.com/office/drawing/2014/main" id="{FD59AD97-8163-4ED9-AEAD-A0A27A64CB46}"/>
              </a:ext>
            </a:extLst>
          </p:cNvPr>
          <p:cNvSpPr txBox="1"/>
          <p:nvPr/>
        </p:nvSpPr>
        <p:spPr>
          <a:xfrm>
            <a:off x="730718" y="2523951"/>
            <a:ext cx="7374896" cy="7232749"/>
          </a:xfrm>
          <a:prstGeom prst="rect">
            <a:avLst/>
          </a:prstGeom>
          <a:noFill/>
        </p:spPr>
        <p:txBody>
          <a:bodyPr wrap="square" rtlCol="0">
            <a:spAutoFit/>
          </a:bodyPr>
          <a:lstStyle/>
          <a:p>
            <a:pPr>
              <a:lnSpc>
                <a:spcPct val="150000"/>
              </a:lnSpc>
            </a:pPr>
            <a:r>
              <a:rPr lang="en-US" sz="3200" b="1" dirty="0">
                <a:solidFill>
                  <a:schemeClr val="bg1"/>
                </a:solidFill>
              </a:rPr>
              <a:t>Finding Data</a:t>
            </a:r>
          </a:p>
          <a:p>
            <a:pPr lvl="1">
              <a:lnSpc>
                <a:spcPct val="150000"/>
              </a:lnSpc>
              <a:spcBef>
                <a:spcPts val="0"/>
              </a:spcBef>
            </a:pPr>
            <a:r>
              <a:rPr lang="en-US" sz="3200" dirty="0">
                <a:solidFill>
                  <a:schemeClr val="bg1"/>
                </a:solidFill>
              </a:rPr>
              <a:t>Exploring other data sources early on (relied heavily on Kaggle)</a:t>
            </a:r>
          </a:p>
          <a:p>
            <a:pPr lvl="1">
              <a:lnSpc>
                <a:spcPct val="150000"/>
              </a:lnSpc>
              <a:spcBef>
                <a:spcPts val="0"/>
              </a:spcBef>
            </a:pPr>
            <a:r>
              <a:rPr lang="en-US" sz="3200" dirty="0">
                <a:solidFill>
                  <a:schemeClr val="bg1"/>
                </a:solidFill>
              </a:rPr>
              <a:t>Not settling for a dataset</a:t>
            </a:r>
          </a:p>
          <a:p>
            <a:pPr>
              <a:lnSpc>
                <a:spcPct val="150000"/>
              </a:lnSpc>
            </a:pPr>
            <a:r>
              <a:rPr lang="en-US" sz="3200" b="1" dirty="0">
                <a:solidFill>
                  <a:schemeClr val="bg1"/>
                </a:solidFill>
              </a:rPr>
              <a:t>ML Model</a:t>
            </a:r>
          </a:p>
          <a:p>
            <a:pPr lvl="1">
              <a:lnSpc>
                <a:spcPct val="150000"/>
              </a:lnSpc>
              <a:spcBef>
                <a:spcPts val="0"/>
              </a:spcBef>
            </a:pPr>
            <a:r>
              <a:rPr lang="en-US" sz="3200" dirty="0">
                <a:solidFill>
                  <a:schemeClr val="bg1"/>
                </a:solidFill>
              </a:rPr>
              <a:t>Attempt other models i.e. Lasso Regression </a:t>
            </a:r>
          </a:p>
          <a:p>
            <a:pPr lvl="1">
              <a:lnSpc>
                <a:spcPct val="150000"/>
              </a:lnSpc>
              <a:spcBef>
                <a:spcPts val="0"/>
              </a:spcBef>
            </a:pPr>
            <a:r>
              <a:rPr lang="en-US" sz="3200" dirty="0">
                <a:solidFill>
                  <a:schemeClr val="bg1"/>
                </a:solidFill>
              </a:rPr>
              <a:t>If a larger dataset was found, attempt a Neural Network</a:t>
            </a:r>
          </a:p>
          <a:p>
            <a:endParaRPr lang="en-US" sz="3600" dirty="0">
              <a:solidFill>
                <a:schemeClr val="bg1"/>
              </a:solidFill>
            </a:endParaRPr>
          </a:p>
        </p:txBody>
      </p:sp>
    </p:spTree>
    <p:extLst>
      <p:ext uri="{BB962C8B-B14F-4D97-AF65-F5344CB8AC3E}">
        <p14:creationId xmlns:p14="http://schemas.microsoft.com/office/powerpoint/2010/main" val="3409796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pic>
        <p:nvPicPr>
          <p:cNvPr id="18" name="Рисунок 3">
            <a:extLst>
              <a:ext uri="{FF2B5EF4-FFF2-40B4-BE49-F238E27FC236}">
                <a16:creationId xmlns:a16="http://schemas.microsoft.com/office/drawing/2014/main" id="{A91A48A4-047F-4D09-A48F-F543D40C39E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4601819" y="1671837"/>
            <a:ext cx="9249053" cy="6915904"/>
          </a:xfrm>
          <a:prstGeom prst="rect">
            <a:avLst/>
          </a:prstGeom>
        </p:spPr>
      </p:pic>
      <p:sp>
        <p:nvSpPr>
          <p:cNvPr id="32" name="TextBox 31">
            <a:extLst>
              <a:ext uri="{FF2B5EF4-FFF2-40B4-BE49-F238E27FC236}">
                <a16:creationId xmlns:a16="http://schemas.microsoft.com/office/drawing/2014/main" id="{455413FB-5130-40AA-8D82-08C1C5380EF0}"/>
              </a:ext>
            </a:extLst>
          </p:cNvPr>
          <p:cNvSpPr txBox="1"/>
          <p:nvPr/>
        </p:nvSpPr>
        <p:spPr>
          <a:xfrm>
            <a:off x="628724" y="6273954"/>
            <a:ext cx="661204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Questions?</a:t>
            </a:r>
          </a:p>
        </p:txBody>
      </p:sp>
      <p:grpSp>
        <p:nvGrpSpPr>
          <p:cNvPr id="34" name="Graphic 8">
            <a:extLst>
              <a:ext uri="{FF2B5EF4-FFF2-40B4-BE49-F238E27FC236}">
                <a16:creationId xmlns:a16="http://schemas.microsoft.com/office/drawing/2014/main" id="{FD6500F6-B89A-4ED6-8D73-2A9DEF48F220}"/>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35" name="Graphic 8">
              <a:extLst>
                <a:ext uri="{FF2B5EF4-FFF2-40B4-BE49-F238E27FC236}">
                  <a16:creationId xmlns:a16="http://schemas.microsoft.com/office/drawing/2014/main" id="{2AC4E7D6-7394-4F14-A915-7361951EDCB9}"/>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F9CE31B6-A7C7-42DD-9400-81F4876B109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EF7EAA13-6DAD-403C-86D1-1ABE35DF176F}"/>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878C5A1E-4C2F-4348-B79B-756713415AC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D711D686-8890-4176-973A-CC6A28DCB84B}"/>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B6532301-FDCD-4DCD-A384-2B59EF24E98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6E6CAC4D-1ACD-416F-A021-5AAB8C7AC41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89DC6AAA-DDEB-433E-B3CA-538A9B0FB951}"/>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43" name="Graphic 8">
            <a:extLst>
              <a:ext uri="{FF2B5EF4-FFF2-40B4-BE49-F238E27FC236}">
                <a16:creationId xmlns:a16="http://schemas.microsoft.com/office/drawing/2014/main" id="{C99CDDFB-AB5C-4656-A166-06480AE878FB}"/>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44" name="Graphic 8">
              <a:extLst>
                <a:ext uri="{FF2B5EF4-FFF2-40B4-BE49-F238E27FC236}">
                  <a16:creationId xmlns:a16="http://schemas.microsoft.com/office/drawing/2014/main" id="{8F4120FF-3C4B-4AE0-BFBA-C97600AB721A}"/>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FB9FA89C-3151-48C2-8ECE-670703D5FC58}"/>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6" name="Graphic 8">
              <a:extLst>
                <a:ext uri="{FF2B5EF4-FFF2-40B4-BE49-F238E27FC236}">
                  <a16:creationId xmlns:a16="http://schemas.microsoft.com/office/drawing/2014/main" id="{9089E854-214A-4754-A16F-F183D1049CA3}"/>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7" name="Graphic 8">
              <a:extLst>
                <a:ext uri="{FF2B5EF4-FFF2-40B4-BE49-F238E27FC236}">
                  <a16:creationId xmlns:a16="http://schemas.microsoft.com/office/drawing/2014/main" id="{AF80FB05-C6C7-421B-AD45-6A60858AEEC5}"/>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8" name="Graphic 8">
              <a:extLst>
                <a:ext uri="{FF2B5EF4-FFF2-40B4-BE49-F238E27FC236}">
                  <a16:creationId xmlns:a16="http://schemas.microsoft.com/office/drawing/2014/main" id="{0A618681-193F-4047-99D4-4C772F966FC7}"/>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9" name="Graphic 8">
              <a:extLst>
                <a:ext uri="{FF2B5EF4-FFF2-40B4-BE49-F238E27FC236}">
                  <a16:creationId xmlns:a16="http://schemas.microsoft.com/office/drawing/2014/main" id="{5A49FA4C-131B-4224-AD5E-234AB8F8A31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0" name="Graphic 8">
              <a:extLst>
                <a:ext uri="{FF2B5EF4-FFF2-40B4-BE49-F238E27FC236}">
                  <a16:creationId xmlns:a16="http://schemas.microsoft.com/office/drawing/2014/main" id="{9F77F879-9950-461A-A16C-40E53D474C7B}"/>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1" name="Graphic 8">
              <a:extLst>
                <a:ext uri="{FF2B5EF4-FFF2-40B4-BE49-F238E27FC236}">
                  <a16:creationId xmlns:a16="http://schemas.microsoft.com/office/drawing/2014/main" id="{880D1794-9691-4C95-8FB3-9FEA9EF5046C}"/>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3" name="TextBox 2">
            <a:extLst>
              <a:ext uri="{FF2B5EF4-FFF2-40B4-BE49-F238E27FC236}">
                <a16:creationId xmlns:a16="http://schemas.microsoft.com/office/drawing/2014/main" id="{24EE30D9-BF65-0139-DA9A-CE995E5F1EBF}"/>
              </a:ext>
            </a:extLst>
          </p:cNvPr>
          <p:cNvSpPr txBox="1"/>
          <p:nvPr/>
        </p:nvSpPr>
        <p:spPr>
          <a:xfrm>
            <a:off x="4601819" y="8587741"/>
            <a:ext cx="9249053" cy="230832"/>
          </a:xfrm>
          <a:prstGeom prst="rect">
            <a:avLst/>
          </a:prstGeom>
          <a:noFill/>
        </p:spPr>
        <p:txBody>
          <a:bodyPr wrap="square" rtlCol="0">
            <a:spAutoFit/>
          </a:bodyPr>
          <a:lstStyle/>
          <a:p>
            <a:r>
              <a:rPr lang="en-US" sz="900">
                <a:hlinkClick r:id="rId3" tooltip="http://cvc.edu/faculty-resources/open-educational-resources/the-big-question-2/"/>
              </a:rPr>
              <a:t>This Photo</a:t>
            </a:r>
            <a:r>
              <a:rPr lang="en-US" sz="900"/>
              <a:t> by Unknown Author is licensed under </a:t>
            </a:r>
            <a:r>
              <a:rPr lang="en-US" sz="900">
                <a:hlinkClick r:id="rId4" tooltip="https://creativecommons.org/licenses/by/3.0/"/>
              </a:rPr>
              <a:t>CC BY</a:t>
            </a:r>
            <a:endParaRPr lang="en-US" sz="900"/>
          </a:p>
        </p:txBody>
      </p:sp>
    </p:spTree>
    <p:extLst>
      <p:ext uri="{BB962C8B-B14F-4D97-AF65-F5344CB8AC3E}">
        <p14:creationId xmlns:p14="http://schemas.microsoft.com/office/powerpoint/2010/main" val="674884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505E8D0E-72A2-4F45-A719-923F47524664}"/>
              </a:ext>
            </a:extLst>
          </p:cNvPr>
          <p:cNvSpPr/>
          <p:nvPr/>
        </p:nvSpPr>
        <p:spPr>
          <a:xfrm>
            <a:off x="0" y="0"/>
            <a:ext cx="6753828" cy="10287000"/>
          </a:xfrm>
          <a:custGeom>
            <a:avLst/>
            <a:gdLst>
              <a:gd name="connsiteX0" fmla="*/ 0 w 4502552"/>
              <a:gd name="connsiteY0" fmla="*/ 0 h 6858000"/>
              <a:gd name="connsiteX1" fmla="*/ 370660 w 4502552"/>
              <a:gd name="connsiteY1" fmla="*/ 0 h 6858000"/>
              <a:gd name="connsiteX2" fmla="*/ 1123546 w 4502552"/>
              <a:gd name="connsiteY2" fmla="*/ 1589273 h 6858000"/>
              <a:gd name="connsiteX3" fmla="*/ 1876432 w 4502552"/>
              <a:gd name="connsiteY3" fmla="*/ 0 h 6858000"/>
              <a:gd name="connsiteX4" fmla="*/ 4502552 w 4502552"/>
              <a:gd name="connsiteY4" fmla="*/ 0 h 6858000"/>
              <a:gd name="connsiteX5" fmla="*/ 2436606 w 4502552"/>
              <a:gd name="connsiteY5" fmla="*/ 4361021 h 6858000"/>
              <a:gd name="connsiteX6" fmla="*/ 3619500 w 4502552"/>
              <a:gd name="connsiteY6" fmla="*/ 6858000 h 6858000"/>
              <a:gd name="connsiteX7" fmla="*/ 0 w 45025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02552" h="6858000">
                <a:moveTo>
                  <a:pt x="0" y="0"/>
                </a:moveTo>
                <a:lnTo>
                  <a:pt x="370660" y="0"/>
                </a:lnTo>
                <a:lnTo>
                  <a:pt x="1123546" y="1589273"/>
                </a:lnTo>
                <a:lnTo>
                  <a:pt x="1876432" y="0"/>
                </a:lnTo>
                <a:lnTo>
                  <a:pt x="4502552" y="0"/>
                </a:lnTo>
                <a:lnTo>
                  <a:pt x="2436606" y="4361021"/>
                </a:lnTo>
                <a:lnTo>
                  <a:pt x="3619500" y="6858000"/>
                </a:lnTo>
                <a:lnTo>
                  <a:pt x="0" y="685800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pic>
        <p:nvPicPr>
          <p:cNvPr id="13" name="Picture Placeholder 12" descr="A picture containing text, indoor&#10;&#10;Description automatically generated">
            <a:extLst>
              <a:ext uri="{FF2B5EF4-FFF2-40B4-BE49-F238E27FC236}">
                <a16:creationId xmlns:a16="http://schemas.microsoft.com/office/drawing/2014/main" id="{E6874900-3F30-4EC5-A5D0-728C22D63EE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34" r="20334"/>
          <a:stretch>
            <a:fillRect/>
          </a:stretch>
        </p:blipFill>
        <p:spPr/>
      </p:pic>
      <p:sp>
        <p:nvSpPr>
          <p:cNvPr id="22" name="TextBox 21">
            <a:extLst>
              <a:ext uri="{FF2B5EF4-FFF2-40B4-BE49-F238E27FC236}">
                <a16:creationId xmlns:a16="http://schemas.microsoft.com/office/drawing/2014/main" id="{A80536FC-80DD-4CC1-9A5A-3E31154F376D}"/>
              </a:ext>
            </a:extLst>
          </p:cNvPr>
          <p:cNvSpPr txBox="1"/>
          <p:nvPr/>
        </p:nvSpPr>
        <p:spPr>
          <a:xfrm>
            <a:off x="6352992" y="1162196"/>
            <a:ext cx="7534458"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to expect:</a:t>
            </a:r>
          </a:p>
        </p:txBody>
      </p:sp>
      <p:grpSp>
        <p:nvGrpSpPr>
          <p:cNvPr id="30" name="Group 29">
            <a:extLst>
              <a:ext uri="{FF2B5EF4-FFF2-40B4-BE49-F238E27FC236}">
                <a16:creationId xmlns:a16="http://schemas.microsoft.com/office/drawing/2014/main" id="{DD130F3A-6A28-4C6A-B1AE-ECFDFF73B4B8}"/>
              </a:ext>
            </a:extLst>
          </p:cNvPr>
          <p:cNvGrpSpPr/>
          <p:nvPr/>
        </p:nvGrpSpPr>
        <p:grpSpPr>
          <a:xfrm>
            <a:off x="6975592" y="2626620"/>
            <a:ext cx="6857648" cy="742950"/>
            <a:chOff x="4650394" y="1751080"/>
            <a:chExt cx="4571765" cy="495300"/>
          </a:xfrm>
        </p:grpSpPr>
        <p:sp>
          <p:nvSpPr>
            <p:cNvPr id="21" name="Arc 20">
              <a:extLst>
                <a:ext uri="{FF2B5EF4-FFF2-40B4-BE49-F238E27FC236}">
                  <a16:creationId xmlns:a16="http://schemas.microsoft.com/office/drawing/2014/main" id="{76EB9A5E-089F-4275-A8C6-4C1086FA1D4F}"/>
                </a:ext>
              </a:extLst>
            </p:cNvPr>
            <p:cNvSpPr/>
            <p:nvPr/>
          </p:nvSpPr>
          <p:spPr>
            <a:xfrm>
              <a:off x="4650394" y="175108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23" name="TextBox 22">
              <a:extLst>
                <a:ext uri="{FF2B5EF4-FFF2-40B4-BE49-F238E27FC236}">
                  <a16:creationId xmlns:a16="http://schemas.microsoft.com/office/drawing/2014/main" id="{5AD8A044-8002-4383-8797-44FBFD385407}"/>
                </a:ext>
              </a:extLst>
            </p:cNvPr>
            <p:cNvSpPr txBox="1"/>
            <p:nvPr/>
          </p:nvSpPr>
          <p:spPr>
            <a:xfrm>
              <a:off x="5323922" y="1767898"/>
              <a:ext cx="3898237" cy="307776"/>
            </a:xfrm>
            <a:prstGeom prst="rect">
              <a:avLst/>
            </a:prstGeom>
            <a:noFill/>
          </p:spPr>
          <p:txBody>
            <a:bodyPr wrap="square">
              <a:spAutoFit/>
            </a:bodyPr>
            <a:lstStyle/>
            <a:p>
              <a:pPr lvl="0"/>
              <a:r>
                <a:rPr lang="en-US" sz="2400" dirty="0">
                  <a:solidFill>
                    <a:schemeClr val="bg1">
                      <a:lumMod val="10000"/>
                    </a:schemeClr>
                  </a:solidFill>
                  <a:highlight>
                    <a:srgbClr val="FFFFFF"/>
                  </a:highlight>
                </a:rPr>
                <a:t>Project Background, Topic and Data Sources</a:t>
              </a:r>
            </a:p>
          </p:txBody>
        </p:sp>
        <p:pic>
          <p:nvPicPr>
            <p:cNvPr id="24" name="Graphic 23">
              <a:extLst>
                <a:ext uri="{FF2B5EF4-FFF2-40B4-BE49-F238E27FC236}">
                  <a16:creationId xmlns:a16="http://schemas.microsoft.com/office/drawing/2014/main" id="{ED1EF8B4-1C00-4C37-83F7-02A5FC1484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1046" y="1869369"/>
              <a:ext cx="253996" cy="253994"/>
            </a:xfrm>
            <a:prstGeom prst="rect">
              <a:avLst/>
            </a:prstGeom>
          </p:spPr>
        </p:pic>
      </p:grpSp>
      <p:grpSp>
        <p:nvGrpSpPr>
          <p:cNvPr id="29" name="Group 28">
            <a:extLst>
              <a:ext uri="{FF2B5EF4-FFF2-40B4-BE49-F238E27FC236}">
                <a16:creationId xmlns:a16="http://schemas.microsoft.com/office/drawing/2014/main" id="{9B80BE04-3043-4797-A87A-0790D7616B96}"/>
              </a:ext>
            </a:extLst>
          </p:cNvPr>
          <p:cNvGrpSpPr/>
          <p:nvPr/>
        </p:nvGrpSpPr>
        <p:grpSpPr>
          <a:xfrm>
            <a:off x="7775689" y="3967347"/>
            <a:ext cx="6857648" cy="742950"/>
            <a:chOff x="5183792" y="2593150"/>
            <a:chExt cx="4571765" cy="495300"/>
          </a:xfrm>
        </p:grpSpPr>
        <p:sp>
          <p:nvSpPr>
            <p:cNvPr id="25" name="Arc 24">
              <a:extLst>
                <a:ext uri="{FF2B5EF4-FFF2-40B4-BE49-F238E27FC236}">
                  <a16:creationId xmlns:a16="http://schemas.microsoft.com/office/drawing/2014/main" id="{50DF7796-EFBF-4A65-8F30-976B7A6C8D40}"/>
                </a:ext>
              </a:extLst>
            </p:cNvPr>
            <p:cNvSpPr/>
            <p:nvPr/>
          </p:nvSpPr>
          <p:spPr>
            <a:xfrm>
              <a:off x="5183792" y="259315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26" name="TextBox 25">
              <a:extLst>
                <a:ext uri="{FF2B5EF4-FFF2-40B4-BE49-F238E27FC236}">
                  <a16:creationId xmlns:a16="http://schemas.microsoft.com/office/drawing/2014/main" id="{CDBB4945-B1E4-4BD2-99B3-7A1907E69411}"/>
                </a:ext>
              </a:extLst>
            </p:cNvPr>
            <p:cNvSpPr txBox="1"/>
            <p:nvPr/>
          </p:nvSpPr>
          <p:spPr>
            <a:xfrm>
              <a:off x="5857320" y="2609968"/>
              <a:ext cx="3898237" cy="276998"/>
            </a:xfrm>
            <a:prstGeom prst="rect">
              <a:avLst/>
            </a:prstGeom>
            <a:noFill/>
          </p:spPr>
          <p:txBody>
            <a:bodyPr wrap="square">
              <a:spAutoFit/>
            </a:bodyPr>
            <a:lstStyle/>
            <a:p>
              <a:r>
                <a:rPr lang="en-US" sz="2100" dirty="0">
                  <a:highlight>
                    <a:srgbClr val="FFFFFF"/>
                  </a:highlight>
                </a:rPr>
                <a:t>Data Exploration, Machine Learning</a:t>
              </a:r>
            </a:p>
          </p:txBody>
        </p:sp>
        <p:pic>
          <p:nvPicPr>
            <p:cNvPr id="28" name="Graphic 27">
              <a:extLst>
                <a:ext uri="{FF2B5EF4-FFF2-40B4-BE49-F238E27FC236}">
                  <a16:creationId xmlns:a16="http://schemas.microsoft.com/office/drawing/2014/main" id="{936796BE-6554-4F07-B6BE-D83F755F40E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304444" y="2712003"/>
              <a:ext cx="253996" cy="253996"/>
            </a:xfrm>
            <a:prstGeom prst="rect">
              <a:avLst/>
            </a:prstGeom>
          </p:spPr>
        </p:pic>
      </p:grpSp>
      <p:grpSp>
        <p:nvGrpSpPr>
          <p:cNvPr id="31" name="Group 30">
            <a:extLst>
              <a:ext uri="{FF2B5EF4-FFF2-40B4-BE49-F238E27FC236}">
                <a16:creationId xmlns:a16="http://schemas.microsoft.com/office/drawing/2014/main" id="{3799ABA0-32FB-4220-956D-07B85F8C55A4}"/>
              </a:ext>
            </a:extLst>
          </p:cNvPr>
          <p:cNvGrpSpPr/>
          <p:nvPr/>
        </p:nvGrpSpPr>
        <p:grpSpPr>
          <a:xfrm>
            <a:off x="8645323" y="5308081"/>
            <a:ext cx="8766914" cy="763891"/>
            <a:chOff x="4650394" y="1751080"/>
            <a:chExt cx="4571765" cy="509260"/>
          </a:xfrm>
        </p:grpSpPr>
        <p:sp>
          <p:nvSpPr>
            <p:cNvPr id="32" name="Arc 31">
              <a:extLst>
                <a:ext uri="{FF2B5EF4-FFF2-40B4-BE49-F238E27FC236}">
                  <a16:creationId xmlns:a16="http://schemas.microsoft.com/office/drawing/2014/main" id="{9F20258B-35B7-43CE-954D-B86F4D3350E9}"/>
                </a:ext>
              </a:extLst>
            </p:cNvPr>
            <p:cNvSpPr/>
            <p:nvPr/>
          </p:nvSpPr>
          <p:spPr>
            <a:xfrm>
              <a:off x="4650394" y="1751080"/>
              <a:ext cx="495300" cy="495300"/>
            </a:xfrm>
            <a:prstGeom prst="arc">
              <a:avLst>
                <a:gd name="adj1" fmla="val 4053813"/>
                <a:gd name="adj2" fmla="val 878894"/>
              </a:avLst>
            </a:prstGeom>
            <a:ln w="19050">
              <a:gradFill>
                <a:gsLst>
                  <a:gs pos="0">
                    <a:schemeClr val="accent2"/>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00"/>
            </a:p>
          </p:txBody>
        </p:sp>
        <p:sp>
          <p:nvSpPr>
            <p:cNvPr id="33" name="TextBox 32">
              <a:extLst>
                <a:ext uri="{FF2B5EF4-FFF2-40B4-BE49-F238E27FC236}">
                  <a16:creationId xmlns:a16="http://schemas.microsoft.com/office/drawing/2014/main" id="{ECDEA23B-5EC5-4208-B0E7-5B6C82CB9947}"/>
                </a:ext>
              </a:extLst>
            </p:cNvPr>
            <p:cNvSpPr txBox="1"/>
            <p:nvPr/>
          </p:nvSpPr>
          <p:spPr>
            <a:xfrm>
              <a:off x="5323922" y="1767898"/>
              <a:ext cx="3898237" cy="492442"/>
            </a:xfrm>
            <a:prstGeom prst="rect">
              <a:avLst/>
            </a:prstGeom>
            <a:noFill/>
          </p:spPr>
          <p:txBody>
            <a:bodyPr wrap="square">
              <a:spAutoFit/>
            </a:bodyPr>
            <a:lstStyle/>
            <a:p>
              <a:r>
                <a:rPr lang="en-US" sz="2100" dirty="0">
                  <a:highlight>
                    <a:srgbClr val="FFFFFF"/>
                  </a:highlight>
                </a:rPr>
                <a:t>Dashboard Demo, Questions answered, What can we do more?</a:t>
              </a:r>
            </a:p>
          </p:txBody>
        </p:sp>
        <p:pic>
          <p:nvPicPr>
            <p:cNvPr id="34" name="Graphic 33">
              <a:extLst>
                <a:ext uri="{FF2B5EF4-FFF2-40B4-BE49-F238E27FC236}">
                  <a16:creationId xmlns:a16="http://schemas.microsoft.com/office/drawing/2014/main" id="{74F459D5-C1BB-4A4F-8C39-E1B53326EF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71046" y="1869369"/>
              <a:ext cx="253996" cy="253994"/>
            </a:xfrm>
            <a:prstGeom prst="rect">
              <a:avLst/>
            </a:prstGeom>
          </p:spPr>
        </p:pic>
      </p:grpSp>
      <p:grpSp>
        <p:nvGrpSpPr>
          <p:cNvPr id="37" name="Graphic 8">
            <a:extLst>
              <a:ext uri="{FF2B5EF4-FFF2-40B4-BE49-F238E27FC236}">
                <a16:creationId xmlns:a16="http://schemas.microsoft.com/office/drawing/2014/main" id="{D894F22C-4C9F-41BB-BA4B-A90778BFEF56}"/>
              </a:ext>
            </a:extLst>
          </p:cNvPr>
          <p:cNvGrpSpPr/>
          <p:nvPr/>
        </p:nvGrpSpPr>
        <p:grpSpPr>
          <a:xfrm rot="5400000">
            <a:off x="12711125" y="-908314"/>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38" name="Graphic 8">
              <a:extLst>
                <a:ext uri="{FF2B5EF4-FFF2-40B4-BE49-F238E27FC236}">
                  <a16:creationId xmlns:a16="http://schemas.microsoft.com/office/drawing/2014/main" id="{01C5EAB4-CB09-4A66-AB4D-602B940023EE}"/>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9" name="Graphic 8">
              <a:extLst>
                <a:ext uri="{FF2B5EF4-FFF2-40B4-BE49-F238E27FC236}">
                  <a16:creationId xmlns:a16="http://schemas.microsoft.com/office/drawing/2014/main" id="{40C8226B-6DA0-48F8-9857-6C011B36D2E9}"/>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40" name="Graphic 8">
              <a:extLst>
                <a:ext uri="{FF2B5EF4-FFF2-40B4-BE49-F238E27FC236}">
                  <a16:creationId xmlns:a16="http://schemas.microsoft.com/office/drawing/2014/main" id="{59AC4B1A-2447-44DE-A936-59686B957F2C}"/>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41" name="Graphic 8">
              <a:extLst>
                <a:ext uri="{FF2B5EF4-FFF2-40B4-BE49-F238E27FC236}">
                  <a16:creationId xmlns:a16="http://schemas.microsoft.com/office/drawing/2014/main" id="{B48590B1-B7CB-41E0-B321-A97168BAAFA1}"/>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42" name="Graphic 8">
              <a:extLst>
                <a:ext uri="{FF2B5EF4-FFF2-40B4-BE49-F238E27FC236}">
                  <a16:creationId xmlns:a16="http://schemas.microsoft.com/office/drawing/2014/main" id="{9B72357F-1A00-4CB0-A0E1-86A26C070136}"/>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43" name="Graphic 8">
              <a:extLst>
                <a:ext uri="{FF2B5EF4-FFF2-40B4-BE49-F238E27FC236}">
                  <a16:creationId xmlns:a16="http://schemas.microsoft.com/office/drawing/2014/main" id="{1D2BEB0F-8E74-4A14-8DB3-3E54A12A65EF}"/>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44" name="Graphic 8">
              <a:extLst>
                <a:ext uri="{FF2B5EF4-FFF2-40B4-BE49-F238E27FC236}">
                  <a16:creationId xmlns:a16="http://schemas.microsoft.com/office/drawing/2014/main" id="{ED854A71-4319-4B03-AF76-C41D35F2397A}"/>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45" name="Graphic 8">
              <a:extLst>
                <a:ext uri="{FF2B5EF4-FFF2-40B4-BE49-F238E27FC236}">
                  <a16:creationId xmlns:a16="http://schemas.microsoft.com/office/drawing/2014/main" id="{4C21C5A0-2CFB-4E3C-A8A0-0BF43FFAE0F2}"/>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Tree>
    <p:extLst>
      <p:ext uri="{BB962C8B-B14F-4D97-AF65-F5344CB8AC3E}">
        <p14:creationId xmlns:p14="http://schemas.microsoft.com/office/powerpoint/2010/main" val="709709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1763A798-7B60-42C7-AC26-7CA1A880AFF2}"/>
              </a:ext>
            </a:extLst>
          </p:cNvPr>
          <p:cNvSpPr/>
          <p:nvPr/>
        </p:nvSpPr>
        <p:spPr>
          <a:xfrm>
            <a:off x="0" y="1139756"/>
            <a:ext cx="9641948" cy="8018913"/>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0" fmla="*/ 0 w 6286500"/>
              <a:gd name="connsiteY0" fmla="*/ 0 h 5363028"/>
              <a:gd name="connsiteX1" fmla="*/ 5169939 w 6286500"/>
              <a:gd name="connsiteY1" fmla="*/ 4011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8" fmla="*/ 0 w 6286500"/>
              <a:gd name="connsiteY8" fmla="*/ 0 h 5363028"/>
              <a:gd name="connsiteX0" fmla="*/ 0 w 6286500"/>
              <a:gd name="connsiteY0" fmla="*/ 0 h 5363028"/>
              <a:gd name="connsiteX1" fmla="*/ 5169939 w 6286500"/>
              <a:gd name="connsiteY1" fmla="*/ 4011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 name="connsiteX8" fmla="*/ 0 w 6286500"/>
              <a:gd name="connsiteY8" fmla="*/ 0 h 5363028"/>
              <a:gd name="connsiteX0" fmla="*/ 0 w 6286500"/>
              <a:gd name="connsiteY0" fmla="*/ 0 h 5363028"/>
              <a:gd name="connsiteX1" fmla="*/ 5330360 w 6286500"/>
              <a:gd name="connsiteY1" fmla="*/ 15819 h 5363028"/>
              <a:gd name="connsiteX2" fmla="*/ 6286500 w 6286500"/>
              <a:gd name="connsiteY2" fmla="*/ 604753 h 5363028"/>
              <a:gd name="connsiteX3" fmla="*/ 6286500 w 6286500"/>
              <a:gd name="connsiteY3" fmla="*/ 4758274 h 5363028"/>
              <a:gd name="connsiteX4" fmla="*/ 5330360 w 6286500"/>
              <a:gd name="connsiteY4" fmla="*/ 5347209 h 5363028"/>
              <a:gd name="connsiteX5" fmla="*/ 5330360 w 6286500"/>
              <a:gd name="connsiteY5" fmla="*/ 5363028 h 5363028"/>
              <a:gd name="connsiteX6" fmla="*/ 0 w 6286500"/>
              <a:gd name="connsiteY6" fmla="*/ 5363028 h 5363028"/>
              <a:gd name="connsiteX7" fmla="*/ 0 w 6286500"/>
              <a:gd name="connsiteY7" fmla="*/ 0 h 5363028"/>
              <a:gd name="connsiteX0" fmla="*/ 0 w 6286500"/>
              <a:gd name="connsiteY0" fmla="*/ 6348 h 5347209"/>
              <a:gd name="connsiteX1" fmla="*/ 5330360 w 6286500"/>
              <a:gd name="connsiteY1" fmla="*/ 0 h 5347209"/>
              <a:gd name="connsiteX2" fmla="*/ 6286500 w 6286500"/>
              <a:gd name="connsiteY2" fmla="*/ 588934 h 5347209"/>
              <a:gd name="connsiteX3" fmla="*/ 6286500 w 6286500"/>
              <a:gd name="connsiteY3" fmla="*/ 4742455 h 5347209"/>
              <a:gd name="connsiteX4" fmla="*/ 5330360 w 6286500"/>
              <a:gd name="connsiteY4" fmla="*/ 5331390 h 5347209"/>
              <a:gd name="connsiteX5" fmla="*/ 5330360 w 6286500"/>
              <a:gd name="connsiteY5" fmla="*/ 5347209 h 5347209"/>
              <a:gd name="connsiteX6" fmla="*/ 0 w 6286500"/>
              <a:gd name="connsiteY6" fmla="*/ 5347209 h 5347209"/>
              <a:gd name="connsiteX7" fmla="*/ 0 w 6286500"/>
              <a:gd name="connsiteY7" fmla="*/ 6348 h 5347209"/>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30360 w 6286500"/>
              <a:gd name="connsiteY4" fmla="*/ 5336126 h 5351945"/>
              <a:gd name="connsiteX5" fmla="*/ 5330360 w 6286500"/>
              <a:gd name="connsiteY5" fmla="*/ 5351945 h 5351945"/>
              <a:gd name="connsiteX6" fmla="*/ 0 w 6286500"/>
              <a:gd name="connsiteY6" fmla="*/ 5351945 h 5351945"/>
              <a:gd name="connsiteX7" fmla="*/ 0 w 6286500"/>
              <a:gd name="connsiteY7"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30360 w 6286500"/>
              <a:gd name="connsiteY4" fmla="*/ 5336126 h 5351945"/>
              <a:gd name="connsiteX5" fmla="*/ 0 w 6286500"/>
              <a:gd name="connsiteY5" fmla="*/ 5351945 h 5351945"/>
              <a:gd name="connsiteX6" fmla="*/ 0 w 6286500"/>
              <a:gd name="connsiteY6"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24818 w 6286500"/>
              <a:gd name="connsiteY4" fmla="*/ 5341668 h 5351945"/>
              <a:gd name="connsiteX5" fmla="*/ 0 w 6286500"/>
              <a:gd name="connsiteY5" fmla="*/ 5351945 h 5351945"/>
              <a:gd name="connsiteX6" fmla="*/ 0 w 6286500"/>
              <a:gd name="connsiteY6" fmla="*/ 0 h 5351945"/>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13734 w 6286500"/>
              <a:gd name="connsiteY4" fmla="*/ 5347210 h 5351945"/>
              <a:gd name="connsiteX5" fmla="*/ 0 w 6286500"/>
              <a:gd name="connsiteY5" fmla="*/ 5351945 h 5351945"/>
              <a:gd name="connsiteX6" fmla="*/ 0 w 6286500"/>
              <a:gd name="connsiteY6" fmla="*/ 0 h 5351945"/>
              <a:gd name="connsiteX0" fmla="*/ 0 w 6286500"/>
              <a:gd name="connsiteY0" fmla="*/ 0 h 5363029"/>
              <a:gd name="connsiteX1" fmla="*/ 5330360 w 6286500"/>
              <a:gd name="connsiteY1" fmla="*/ 4736 h 5363029"/>
              <a:gd name="connsiteX2" fmla="*/ 6286500 w 6286500"/>
              <a:gd name="connsiteY2" fmla="*/ 593670 h 5363029"/>
              <a:gd name="connsiteX3" fmla="*/ 6286500 w 6286500"/>
              <a:gd name="connsiteY3" fmla="*/ 4747191 h 5363029"/>
              <a:gd name="connsiteX4" fmla="*/ 5313734 w 6286500"/>
              <a:gd name="connsiteY4" fmla="*/ 5347210 h 5363029"/>
              <a:gd name="connsiteX5" fmla="*/ 0 w 6286500"/>
              <a:gd name="connsiteY5" fmla="*/ 5363029 h 5363029"/>
              <a:gd name="connsiteX6" fmla="*/ 0 w 6286500"/>
              <a:gd name="connsiteY6" fmla="*/ 0 h 5363029"/>
              <a:gd name="connsiteX0" fmla="*/ 0 w 6286500"/>
              <a:gd name="connsiteY0" fmla="*/ 0 h 5351945"/>
              <a:gd name="connsiteX1" fmla="*/ 5330360 w 6286500"/>
              <a:gd name="connsiteY1" fmla="*/ 4736 h 5351945"/>
              <a:gd name="connsiteX2" fmla="*/ 6286500 w 6286500"/>
              <a:gd name="connsiteY2" fmla="*/ 593670 h 5351945"/>
              <a:gd name="connsiteX3" fmla="*/ 6286500 w 6286500"/>
              <a:gd name="connsiteY3" fmla="*/ 4747191 h 5351945"/>
              <a:gd name="connsiteX4" fmla="*/ 5313734 w 6286500"/>
              <a:gd name="connsiteY4" fmla="*/ 5347210 h 5351945"/>
              <a:gd name="connsiteX5" fmla="*/ 0 w 6286500"/>
              <a:gd name="connsiteY5" fmla="*/ 5351945 h 5351945"/>
              <a:gd name="connsiteX6" fmla="*/ 0 w 6286500"/>
              <a:gd name="connsiteY6" fmla="*/ 0 h 5351945"/>
              <a:gd name="connsiteX0" fmla="*/ 0 w 6286500"/>
              <a:gd name="connsiteY0" fmla="*/ 0 h 5347210"/>
              <a:gd name="connsiteX1" fmla="*/ 5330360 w 6286500"/>
              <a:gd name="connsiteY1" fmla="*/ 4736 h 5347210"/>
              <a:gd name="connsiteX2" fmla="*/ 6286500 w 6286500"/>
              <a:gd name="connsiteY2" fmla="*/ 593670 h 5347210"/>
              <a:gd name="connsiteX3" fmla="*/ 6286500 w 6286500"/>
              <a:gd name="connsiteY3" fmla="*/ 4747191 h 5347210"/>
              <a:gd name="connsiteX4" fmla="*/ 5313734 w 6286500"/>
              <a:gd name="connsiteY4" fmla="*/ 5347210 h 5347210"/>
              <a:gd name="connsiteX5" fmla="*/ 0 w 6286500"/>
              <a:gd name="connsiteY5" fmla="*/ 5346403 h 5347210"/>
              <a:gd name="connsiteX6" fmla="*/ 0 w 6286500"/>
              <a:gd name="connsiteY6" fmla="*/ 0 h 534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86500" h="5347210">
                <a:moveTo>
                  <a:pt x="0" y="0"/>
                </a:moveTo>
                <a:lnTo>
                  <a:pt x="5330360" y="4736"/>
                </a:lnTo>
                <a:lnTo>
                  <a:pt x="6286500" y="593670"/>
                </a:lnTo>
                <a:lnTo>
                  <a:pt x="6286500" y="4747191"/>
                </a:lnTo>
                <a:lnTo>
                  <a:pt x="5313734" y="5347210"/>
                </a:lnTo>
                <a:lnTo>
                  <a:pt x="0" y="5346403"/>
                </a:lnTo>
                <a:lnTo>
                  <a:pt x="0" y="0"/>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9" name="TextBox 8">
            <a:extLst>
              <a:ext uri="{FF2B5EF4-FFF2-40B4-BE49-F238E27FC236}">
                <a16:creationId xmlns:a16="http://schemas.microsoft.com/office/drawing/2014/main" id="{63777037-0C51-4E03-B5C0-5E285B39CC59}"/>
              </a:ext>
            </a:extLst>
          </p:cNvPr>
          <p:cNvSpPr txBox="1"/>
          <p:nvPr/>
        </p:nvSpPr>
        <p:spPr>
          <a:xfrm>
            <a:off x="10348229" y="1149227"/>
            <a:ext cx="4639937"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About Project</a:t>
            </a:r>
          </a:p>
        </p:txBody>
      </p:sp>
      <p:sp>
        <p:nvSpPr>
          <p:cNvPr id="19" name="TextBox 18">
            <a:extLst>
              <a:ext uri="{FF2B5EF4-FFF2-40B4-BE49-F238E27FC236}">
                <a16:creationId xmlns:a16="http://schemas.microsoft.com/office/drawing/2014/main" id="{28C5D65F-C2F5-4111-8DCA-CBA2295AE510}"/>
              </a:ext>
            </a:extLst>
          </p:cNvPr>
          <p:cNvSpPr txBox="1"/>
          <p:nvPr/>
        </p:nvSpPr>
        <p:spPr>
          <a:xfrm>
            <a:off x="10310181" y="2120339"/>
            <a:ext cx="7368270" cy="6370975"/>
          </a:xfrm>
          <a:prstGeom prst="rect">
            <a:avLst/>
          </a:prstGeom>
          <a:noFill/>
        </p:spPr>
        <p:txBody>
          <a:bodyPr wrap="square" rtlCol="0">
            <a:spAutoFit/>
          </a:bodyPr>
          <a:lstStyle/>
          <a:p>
            <a:pPr indent="-342900">
              <a:lnSpc>
                <a:spcPct val="150000"/>
              </a:lnSpc>
              <a:buSzPts val="1800"/>
            </a:pPr>
            <a:r>
              <a:rPr lang="en-US" sz="3200" b="1" dirty="0">
                <a:solidFill>
                  <a:schemeClr val="bg1"/>
                </a:solidFill>
              </a:rPr>
              <a:t>Real estate is a hot market . We are Interested in seeing how various factors affect the price of a home in DC area</a:t>
            </a:r>
          </a:p>
          <a:p>
            <a:pPr indent="-342900">
              <a:lnSpc>
                <a:spcPct val="150000"/>
              </a:lnSpc>
              <a:buSzPts val="1800"/>
            </a:pPr>
            <a:endParaRPr lang="en-US" sz="3200" b="1" dirty="0">
              <a:solidFill>
                <a:schemeClr val="bg1"/>
              </a:solidFill>
            </a:endParaRPr>
          </a:p>
          <a:p>
            <a:pPr indent="-342900">
              <a:lnSpc>
                <a:spcPct val="150000"/>
              </a:lnSpc>
              <a:buSzPts val="1800"/>
            </a:pPr>
            <a:r>
              <a:rPr lang="en-US" sz="3200" b="1" dirty="0">
                <a:solidFill>
                  <a:schemeClr val="bg1"/>
                </a:solidFill>
              </a:rPr>
              <a:t>Model can help buyers or sellers to determine if the property they're interested in buying/selling is accurately priced</a:t>
            </a:r>
          </a:p>
          <a:p>
            <a:endParaRPr lang="en-US" sz="2800" b="1" dirty="0">
              <a:solidFill>
                <a:schemeClr val="bg1"/>
              </a:solidFill>
            </a:endParaRPr>
          </a:p>
        </p:txBody>
      </p:sp>
      <p:grpSp>
        <p:nvGrpSpPr>
          <p:cNvPr id="22" name="Graphic 8">
            <a:extLst>
              <a:ext uri="{FF2B5EF4-FFF2-40B4-BE49-F238E27FC236}">
                <a16:creationId xmlns:a16="http://schemas.microsoft.com/office/drawing/2014/main" id="{04F2E077-BCE3-426D-B6AC-74406601F2A9}"/>
              </a:ext>
            </a:extLst>
          </p:cNvPr>
          <p:cNvGrpSpPr/>
          <p:nvPr/>
        </p:nvGrpSpPr>
        <p:grpSpPr>
          <a:xfrm rot="5400000">
            <a:off x="14383263" y="-552958"/>
            <a:ext cx="5583690" cy="7203959"/>
            <a:chOff x="9093654" y="1001354"/>
            <a:chExt cx="2927772" cy="3777349"/>
          </a:xfrm>
          <a:gradFill>
            <a:gsLst>
              <a:gs pos="0">
                <a:srgbClr val="44CADF">
                  <a:alpha val="16000"/>
                </a:srgbClr>
              </a:gs>
              <a:gs pos="100000">
                <a:srgbClr val="24AE54">
                  <a:alpha val="16000"/>
                </a:srgbClr>
              </a:gs>
            </a:gsLst>
            <a:lin ang="5400000" scaled="1"/>
          </a:gradFill>
        </p:grpSpPr>
        <p:sp>
          <p:nvSpPr>
            <p:cNvPr id="23" name="Graphic 8">
              <a:extLst>
                <a:ext uri="{FF2B5EF4-FFF2-40B4-BE49-F238E27FC236}">
                  <a16:creationId xmlns:a16="http://schemas.microsoft.com/office/drawing/2014/main" id="{8B989820-C3F0-48EF-AA63-8D14E3A09E56}"/>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24" name="Graphic 8">
              <a:extLst>
                <a:ext uri="{FF2B5EF4-FFF2-40B4-BE49-F238E27FC236}">
                  <a16:creationId xmlns:a16="http://schemas.microsoft.com/office/drawing/2014/main" id="{EFB225E3-7692-4D1B-AED2-342B7D9903E0}"/>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25" name="Graphic 8">
              <a:extLst>
                <a:ext uri="{FF2B5EF4-FFF2-40B4-BE49-F238E27FC236}">
                  <a16:creationId xmlns:a16="http://schemas.microsoft.com/office/drawing/2014/main" id="{0757D51D-9967-463B-8FD6-8E45CDDCEEBD}"/>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26" name="Graphic 8">
              <a:extLst>
                <a:ext uri="{FF2B5EF4-FFF2-40B4-BE49-F238E27FC236}">
                  <a16:creationId xmlns:a16="http://schemas.microsoft.com/office/drawing/2014/main" id="{4AB0A09B-CF67-4732-A01E-F26F9165021C}"/>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27" name="Graphic 8">
              <a:extLst>
                <a:ext uri="{FF2B5EF4-FFF2-40B4-BE49-F238E27FC236}">
                  <a16:creationId xmlns:a16="http://schemas.microsoft.com/office/drawing/2014/main" id="{5C0E4252-5205-4E04-BA01-485968D0E13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28" name="Graphic 8">
              <a:extLst>
                <a:ext uri="{FF2B5EF4-FFF2-40B4-BE49-F238E27FC236}">
                  <a16:creationId xmlns:a16="http://schemas.microsoft.com/office/drawing/2014/main" id="{33C9C7FF-253D-42C2-9961-64BDB7DD5C3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29" name="Graphic 8">
              <a:extLst>
                <a:ext uri="{FF2B5EF4-FFF2-40B4-BE49-F238E27FC236}">
                  <a16:creationId xmlns:a16="http://schemas.microsoft.com/office/drawing/2014/main" id="{7113AA0D-D774-4F4B-A1FA-46334C513F7A}"/>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64915E53-272A-4992-B6B6-9A6876AF53FE}"/>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2050" name="Picture 2" descr="579,733 Housing market Images, Stock Photos &amp; Vectors | Shutterstock">
            <a:extLst>
              <a:ext uri="{FF2B5EF4-FFF2-40B4-BE49-F238E27FC236}">
                <a16:creationId xmlns:a16="http://schemas.microsoft.com/office/drawing/2014/main" id="{4FFFFF17-128D-440E-957C-BC37749148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040" y="1575269"/>
            <a:ext cx="9260510" cy="6631568"/>
          </a:xfrm>
          <a:prstGeom prst="round2DiagRect">
            <a:avLst>
              <a:gd name="adj1" fmla="val 0"/>
              <a:gd name="adj2" fmla="val 2695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3430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31ADCEE-6BF6-4B01-8929-F5DE85908F72}"/>
              </a:ext>
            </a:extLst>
          </p:cNvPr>
          <p:cNvSpPr/>
          <p:nvPr/>
        </p:nvSpPr>
        <p:spPr>
          <a:xfrm>
            <a:off x="0" y="3124200"/>
            <a:ext cx="18288000" cy="4892298"/>
          </a:xfrm>
          <a:prstGeom prst="rect">
            <a:avLst/>
          </a:pr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4" name="TextBox 13">
            <a:extLst>
              <a:ext uri="{FF2B5EF4-FFF2-40B4-BE49-F238E27FC236}">
                <a16:creationId xmlns:a16="http://schemas.microsoft.com/office/drawing/2014/main" id="{C90FB9B7-D200-4D5F-9770-109E8E8BAC33}"/>
              </a:ext>
            </a:extLst>
          </p:cNvPr>
          <p:cNvSpPr txBox="1"/>
          <p:nvPr/>
        </p:nvSpPr>
        <p:spPr>
          <a:xfrm>
            <a:off x="3860097" y="692126"/>
            <a:ext cx="12201122" cy="923330"/>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What  Questions We Hope to Answer?</a:t>
            </a:r>
          </a:p>
        </p:txBody>
      </p:sp>
      <p:grpSp>
        <p:nvGrpSpPr>
          <p:cNvPr id="28" name="Graphic 8">
            <a:extLst>
              <a:ext uri="{FF2B5EF4-FFF2-40B4-BE49-F238E27FC236}">
                <a16:creationId xmlns:a16="http://schemas.microsoft.com/office/drawing/2014/main" id="{08F1C89B-80B4-4EEB-A66F-0560EABE897A}"/>
              </a:ext>
            </a:extLst>
          </p:cNvPr>
          <p:cNvGrpSpPr/>
          <p:nvPr/>
        </p:nvGrpSpPr>
        <p:grpSpPr>
          <a:xfrm>
            <a:off x="-640860" y="-678508"/>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29" name="Graphic 8">
              <a:extLst>
                <a:ext uri="{FF2B5EF4-FFF2-40B4-BE49-F238E27FC236}">
                  <a16:creationId xmlns:a16="http://schemas.microsoft.com/office/drawing/2014/main" id="{5455AB96-6914-4F79-9B20-2AA3B24D0B04}"/>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0" name="Graphic 8">
              <a:extLst>
                <a:ext uri="{FF2B5EF4-FFF2-40B4-BE49-F238E27FC236}">
                  <a16:creationId xmlns:a16="http://schemas.microsoft.com/office/drawing/2014/main" id="{75D5AFB6-4323-488A-BF4D-6D8B7A8680AD}"/>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1" name="Graphic 8">
              <a:extLst>
                <a:ext uri="{FF2B5EF4-FFF2-40B4-BE49-F238E27FC236}">
                  <a16:creationId xmlns:a16="http://schemas.microsoft.com/office/drawing/2014/main" id="{3AE6D453-8514-4D1E-8F0F-5FBAD8F40538}"/>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DBB9DCC0-78C7-4C12-985C-8EFA0A5103A3}"/>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4A2E44EC-CB3D-46E8-9E3D-4AC44E2ABCA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EA60EB5A-DC83-4F21-97A9-06D659963849}"/>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FC9A7D2E-6E44-4E76-9CEA-9E0E906A05E5}"/>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1CDA9E0F-BD9E-48BF-AF58-058E4BBC81DD}"/>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4" name="Picture Placeholder 3">
            <a:extLst>
              <a:ext uri="{FF2B5EF4-FFF2-40B4-BE49-F238E27FC236}">
                <a16:creationId xmlns:a16="http://schemas.microsoft.com/office/drawing/2014/main" id="{00E50FFF-A99D-4458-9333-2B26A4383A87}"/>
              </a:ext>
            </a:extLst>
          </p:cNvPr>
          <p:cNvSpPr>
            <a:spLocks noGrp="1"/>
          </p:cNvSpPr>
          <p:nvPr>
            <p:ph type="pic" sz="quarter" idx="10"/>
          </p:nvPr>
        </p:nvSpPr>
        <p:spPr/>
      </p:sp>
      <p:pic>
        <p:nvPicPr>
          <p:cNvPr id="1026" name="Picture 2" descr="Top 4 Influential Housing Market Factors">
            <a:extLst>
              <a:ext uri="{FF2B5EF4-FFF2-40B4-BE49-F238E27FC236}">
                <a16:creationId xmlns:a16="http://schemas.microsoft.com/office/drawing/2014/main" id="{CFD72785-1D34-4C7A-BB53-A94BDB4742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85675"/>
            <a:ext cx="18148515" cy="5630823"/>
          </a:xfrm>
          <a:prstGeom prst="rect">
            <a:avLst/>
          </a:prstGeom>
          <a:noFill/>
          <a:extLst>
            <a:ext uri="{909E8E84-426E-40DD-AFC4-6F175D3DCCD1}">
              <a14:hiddenFill xmlns:a14="http://schemas.microsoft.com/office/drawing/2010/main">
                <a:solidFill>
                  <a:srgbClr val="FFFFFF"/>
                </a:solidFill>
              </a14:hiddenFill>
            </a:ext>
          </a:extLst>
        </p:spPr>
      </p:pic>
      <p:sp>
        <p:nvSpPr>
          <p:cNvPr id="16" name="Snip Same Side Corner Rectangle 5">
            <a:extLst>
              <a:ext uri="{FF2B5EF4-FFF2-40B4-BE49-F238E27FC236}">
                <a16:creationId xmlns:a16="http://schemas.microsoft.com/office/drawing/2014/main" id="{45DB7985-2629-404C-BA14-8461273A991A}"/>
              </a:ext>
            </a:extLst>
          </p:cNvPr>
          <p:cNvSpPr/>
          <p:nvPr/>
        </p:nvSpPr>
        <p:spPr>
          <a:xfrm flipV="1">
            <a:off x="983717" y="8219680"/>
            <a:ext cx="5230136" cy="1878519"/>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nvGrpSpPr>
          <p:cNvPr id="38" name="Group 37">
            <a:extLst>
              <a:ext uri="{FF2B5EF4-FFF2-40B4-BE49-F238E27FC236}">
                <a16:creationId xmlns:a16="http://schemas.microsoft.com/office/drawing/2014/main" id="{E51E0C00-F3BC-478A-A30F-7605DE7D9309}"/>
              </a:ext>
            </a:extLst>
          </p:cNvPr>
          <p:cNvGrpSpPr/>
          <p:nvPr/>
        </p:nvGrpSpPr>
        <p:grpSpPr>
          <a:xfrm>
            <a:off x="1077794" y="8114145"/>
            <a:ext cx="4839566" cy="944281"/>
            <a:chOff x="718529" y="4878166"/>
            <a:chExt cx="3226377" cy="882292"/>
          </a:xfrm>
        </p:grpSpPr>
        <p:sp>
          <p:nvSpPr>
            <p:cNvPr id="19" name="TextBox 18">
              <a:extLst>
                <a:ext uri="{FF2B5EF4-FFF2-40B4-BE49-F238E27FC236}">
                  <a16:creationId xmlns:a16="http://schemas.microsoft.com/office/drawing/2014/main" id="{D3187004-6969-4FE5-8146-5EF17EF18E24}"/>
                </a:ext>
              </a:extLst>
            </p:cNvPr>
            <p:cNvSpPr txBox="1"/>
            <p:nvPr/>
          </p:nvSpPr>
          <p:spPr>
            <a:xfrm>
              <a:off x="744711" y="4923819"/>
              <a:ext cx="1731789" cy="348813"/>
            </a:xfrm>
            <a:prstGeom prst="rect">
              <a:avLst/>
            </a:prstGeom>
            <a:noFill/>
          </p:spPr>
          <p:txBody>
            <a:bodyPr wrap="square" rtlCol="0">
              <a:spAutoFit/>
            </a:bodyPr>
            <a:lstStyle/>
            <a:p>
              <a:r>
                <a:rPr lang="en-US" sz="2800" b="1" dirty="0"/>
                <a:t>Prime Rate</a:t>
              </a:r>
            </a:p>
          </p:txBody>
        </p:sp>
        <p:sp>
          <p:nvSpPr>
            <p:cNvPr id="20" name="TextBox 19">
              <a:extLst>
                <a:ext uri="{FF2B5EF4-FFF2-40B4-BE49-F238E27FC236}">
                  <a16:creationId xmlns:a16="http://schemas.microsoft.com/office/drawing/2014/main" id="{DF0DBA73-FE33-4DE6-8D58-97692D3FC6E8}"/>
                </a:ext>
              </a:extLst>
            </p:cNvPr>
            <p:cNvSpPr txBox="1"/>
            <p:nvPr/>
          </p:nvSpPr>
          <p:spPr>
            <a:xfrm>
              <a:off x="718529" y="4878166"/>
              <a:ext cx="3226377" cy="882292"/>
            </a:xfrm>
            <a:prstGeom prst="rect">
              <a:avLst/>
            </a:prstGeom>
            <a:noFill/>
          </p:spPr>
          <p:txBody>
            <a:bodyPr wrap="square" rtlCol="0">
              <a:spAutoFit/>
            </a:bodyPr>
            <a:lstStyle/>
            <a:p>
              <a:r>
                <a:rPr lang="en-US" sz="3200" b="1" dirty="0"/>
                <a:t> </a:t>
              </a:r>
            </a:p>
            <a:p>
              <a:pPr algn="l"/>
              <a:r>
                <a:rPr lang="en-US" sz="2400" b="0" i="0" dirty="0">
                  <a:solidFill>
                    <a:srgbClr val="24292F"/>
                  </a:solidFill>
                  <a:effectLst/>
                </a:rPr>
                <a:t>How does Prime Rate affect home value?</a:t>
              </a:r>
            </a:p>
          </p:txBody>
        </p:sp>
      </p:grpSp>
      <p:sp>
        <p:nvSpPr>
          <p:cNvPr id="17" name="Snip Same Side Corner Rectangle 5">
            <a:extLst>
              <a:ext uri="{FF2B5EF4-FFF2-40B4-BE49-F238E27FC236}">
                <a16:creationId xmlns:a16="http://schemas.microsoft.com/office/drawing/2014/main" id="{54C7A056-3A20-4E7D-A7E8-9229A6082B7B}"/>
              </a:ext>
            </a:extLst>
          </p:cNvPr>
          <p:cNvSpPr/>
          <p:nvPr/>
        </p:nvSpPr>
        <p:spPr>
          <a:xfrm flipV="1">
            <a:off x="6528932" y="8248978"/>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39" name="Group 38">
            <a:extLst>
              <a:ext uri="{FF2B5EF4-FFF2-40B4-BE49-F238E27FC236}">
                <a16:creationId xmlns:a16="http://schemas.microsoft.com/office/drawing/2014/main" id="{1D9DF096-B169-40EC-ABDF-B1FAA5113DFE}"/>
              </a:ext>
            </a:extLst>
          </p:cNvPr>
          <p:cNvGrpSpPr/>
          <p:nvPr/>
        </p:nvGrpSpPr>
        <p:grpSpPr>
          <a:xfrm>
            <a:off x="6686116" y="8114149"/>
            <a:ext cx="4839566" cy="1673792"/>
            <a:chOff x="4457410" y="4923819"/>
            <a:chExt cx="3226377" cy="1115861"/>
          </a:xfrm>
        </p:grpSpPr>
        <p:sp>
          <p:nvSpPr>
            <p:cNvPr id="23" name="TextBox 22">
              <a:extLst>
                <a:ext uri="{FF2B5EF4-FFF2-40B4-BE49-F238E27FC236}">
                  <a16:creationId xmlns:a16="http://schemas.microsoft.com/office/drawing/2014/main" id="{A841B7AC-5D12-43CE-867E-2C2BDBF26884}"/>
                </a:ext>
              </a:extLst>
            </p:cNvPr>
            <p:cNvSpPr txBox="1"/>
            <p:nvPr/>
          </p:nvSpPr>
          <p:spPr>
            <a:xfrm>
              <a:off x="4457410" y="4923819"/>
              <a:ext cx="1731789" cy="389850"/>
            </a:xfrm>
            <a:prstGeom prst="rect">
              <a:avLst/>
            </a:prstGeom>
            <a:noFill/>
          </p:spPr>
          <p:txBody>
            <a:bodyPr wrap="square" rtlCol="0">
              <a:spAutoFit/>
            </a:bodyPr>
            <a:lstStyle/>
            <a:p>
              <a:r>
                <a:rPr lang="en-US" sz="3200" b="1" dirty="0"/>
                <a:t>School Rank</a:t>
              </a:r>
            </a:p>
          </p:txBody>
        </p:sp>
        <p:sp>
          <p:nvSpPr>
            <p:cNvPr id="24" name="TextBox 23">
              <a:extLst>
                <a:ext uri="{FF2B5EF4-FFF2-40B4-BE49-F238E27FC236}">
                  <a16:creationId xmlns:a16="http://schemas.microsoft.com/office/drawing/2014/main" id="{701DD683-BAB3-4DF4-B0EC-E9C337E67AA9}"/>
                </a:ext>
              </a:extLst>
            </p:cNvPr>
            <p:cNvSpPr txBox="1"/>
            <p:nvPr/>
          </p:nvSpPr>
          <p:spPr>
            <a:xfrm>
              <a:off x="4457410" y="4993240"/>
              <a:ext cx="3226377" cy="1046440"/>
            </a:xfrm>
            <a:prstGeom prst="rect">
              <a:avLst/>
            </a:prstGeom>
            <a:noFill/>
          </p:spPr>
          <p:txBody>
            <a:bodyPr wrap="square" rtlCol="0">
              <a:spAutoFit/>
            </a:bodyPr>
            <a:lstStyle/>
            <a:p>
              <a:r>
                <a:rPr lang="en-US" sz="2400" b="1" dirty="0"/>
                <a:t> </a:t>
              </a:r>
            </a:p>
            <a:p>
              <a:r>
                <a:rPr lang="en-US" sz="2400" b="0" i="0" dirty="0">
                  <a:solidFill>
                    <a:srgbClr val="24292F"/>
                  </a:solidFill>
                  <a:effectLst/>
                </a:rPr>
                <a:t>Does the rating of schools affect the home price? If so, how?</a:t>
              </a:r>
            </a:p>
            <a:p>
              <a:endParaRPr lang="en-US" sz="2400" b="1" dirty="0"/>
            </a:p>
          </p:txBody>
        </p:sp>
      </p:grpSp>
      <p:sp>
        <p:nvSpPr>
          <p:cNvPr id="18" name="Snip Same Side Corner Rectangle 5">
            <a:extLst>
              <a:ext uri="{FF2B5EF4-FFF2-40B4-BE49-F238E27FC236}">
                <a16:creationId xmlns:a16="http://schemas.microsoft.com/office/drawing/2014/main" id="{912E7101-B4E5-437E-80D4-96EDC433A774}"/>
              </a:ext>
            </a:extLst>
          </p:cNvPr>
          <p:cNvSpPr/>
          <p:nvPr/>
        </p:nvSpPr>
        <p:spPr>
          <a:xfrm flipV="1">
            <a:off x="12074147" y="8248978"/>
            <a:ext cx="5230136" cy="1849221"/>
          </a:xfrm>
          <a:prstGeom prst="snip2Same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grpSp>
        <p:nvGrpSpPr>
          <p:cNvPr id="40" name="Group 39">
            <a:extLst>
              <a:ext uri="{FF2B5EF4-FFF2-40B4-BE49-F238E27FC236}">
                <a16:creationId xmlns:a16="http://schemas.microsoft.com/office/drawing/2014/main" id="{C9C0C5E0-CC1E-47AC-BD25-50811FA103C9}"/>
              </a:ext>
            </a:extLst>
          </p:cNvPr>
          <p:cNvGrpSpPr/>
          <p:nvPr/>
        </p:nvGrpSpPr>
        <p:grpSpPr>
          <a:xfrm>
            <a:off x="12236119" y="8114149"/>
            <a:ext cx="5068164" cy="2093735"/>
            <a:chOff x="8157412" y="4923819"/>
            <a:chExt cx="3226377" cy="1395823"/>
          </a:xfrm>
        </p:grpSpPr>
        <p:sp>
          <p:nvSpPr>
            <p:cNvPr id="26" name="TextBox 25">
              <a:extLst>
                <a:ext uri="{FF2B5EF4-FFF2-40B4-BE49-F238E27FC236}">
                  <a16:creationId xmlns:a16="http://schemas.microsoft.com/office/drawing/2014/main" id="{CC0AFE4B-6441-49D7-8883-FD012AA93F69}"/>
                </a:ext>
              </a:extLst>
            </p:cNvPr>
            <p:cNvSpPr txBox="1"/>
            <p:nvPr/>
          </p:nvSpPr>
          <p:spPr>
            <a:xfrm>
              <a:off x="8157412" y="4923819"/>
              <a:ext cx="2836052" cy="389850"/>
            </a:xfrm>
            <a:prstGeom prst="rect">
              <a:avLst/>
            </a:prstGeom>
            <a:noFill/>
          </p:spPr>
          <p:txBody>
            <a:bodyPr wrap="square" rtlCol="0">
              <a:spAutoFit/>
            </a:bodyPr>
            <a:lstStyle/>
            <a:p>
              <a:r>
                <a:rPr lang="en-US" sz="3200" b="1" dirty="0"/>
                <a:t>Future price prediction</a:t>
              </a:r>
            </a:p>
          </p:txBody>
        </p:sp>
        <p:sp>
          <p:nvSpPr>
            <p:cNvPr id="27" name="TextBox 26">
              <a:extLst>
                <a:ext uri="{FF2B5EF4-FFF2-40B4-BE49-F238E27FC236}">
                  <a16:creationId xmlns:a16="http://schemas.microsoft.com/office/drawing/2014/main" id="{ED828023-81F1-4B74-B9B0-EA3397528116}"/>
                </a:ext>
              </a:extLst>
            </p:cNvPr>
            <p:cNvSpPr txBox="1"/>
            <p:nvPr/>
          </p:nvSpPr>
          <p:spPr>
            <a:xfrm>
              <a:off x="8157412" y="5273202"/>
              <a:ext cx="3226377" cy="1046440"/>
            </a:xfrm>
            <a:prstGeom prst="rect">
              <a:avLst/>
            </a:prstGeom>
            <a:noFill/>
          </p:spPr>
          <p:txBody>
            <a:bodyPr wrap="square" rtlCol="0">
              <a:spAutoFit/>
            </a:bodyPr>
            <a:lstStyle/>
            <a:p>
              <a:r>
                <a:rPr lang="en" sz="2400" dirty="0"/>
                <a:t> if the property byers/sellers interested in is accurately priced and is on up- or down- trend in upcoming years?</a:t>
              </a:r>
              <a:endParaRPr lang="en-US" sz="2400" b="1" dirty="0"/>
            </a:p>
          </p:txBody>
        </p:sp>
      </p:grpSp>
    </p:spTree>
    <p:extLst>
      <p:ext uri="{BB962C8B-B14F-4D97-AF65-F5344CB8AC3E}">
        <p14:creationId xmlns:p14="http://schemas.microsoft.com/office/powerpoint/2010/main" val="3883729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engineering drawing&#10;&#10;Description automatically generated">
            <a:extLst>
              <a:ext uri="{FF2B5EF4-FFF2-40B4-BE49-F238E27FC236}">
                <a16:creationId xmlns:a16="http://schemas.microsoft.com/office/drawing/2014/main" id="{5294DB87-AAA0-7B7A-5BA3-39C2F93888C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9412" b="-1"/>
          <a:stretch/>
        </p:blipFill>
        <p:spPr>
          <a:xfrm>
            <a:off x="7229437" y="15"/>
            <a:ext cx="10709847" cy="10286985"/>
          </a:xfrm>
          <a:prstGeom prst="rect">
            <a:avLst/>
          </a:prstGeom>
        </p:spPr>
      </p:pic>
      <p:sp>
        <p:nvSpPr>
          <p:cNvPr id="2" name="Title 1">
            <a:extLst>
              <a:ext uri="{FF2B5EF4-FFF2-40B4-BE49-F238E27FC236}">
                <a16:creationId xmlns:a16="http://schemas.microsoft.com/office/drawing/2014/main" id="{AC04D9E1-CE32-B4E3-140A-05EAAC60C3C1}"/>
              </a:ext>
            </a:extLst>
          </p:cNvPr>
          <p:cNvSpPr>
            <a:spLocks noGrp="1"/>
          </p:cNvSpPr>
          <p:nvPr>
            <p:ph type="title"/>
          </p:nvPr>
        </p:nvSpPr>
        <p:spPr>
          <a:xfrm>
            <a:off x="857734" y="547688"/>
            <a:ext cx="4299962" cy="2849868"/>
          </a:xfrm>
        </p:spPr>
        <p:txBody>
          <a:bodyPr>
            <a:normAutofit/>
          </a:bodyPr>
          <a:lstStyle/>
          <a:p>
            <a:r>
              <a:rPr lang="en-US" sz="5250" b="1">
                <a:latin typeface="-apple-system"/>
              </a:rPr>
              <a:t>Data Sources</a:t>
            </a:r>
            <a:br>
              <a:rPr lang="en-US" sz="5250" b="1">
                <a:latin typeface="-apple-system"/>
              </a:rPr>
            </a:br>
            <a:endParaRPr lang="en-US" sz="5250"/>
          </a:p>
        </p:txBody>
      </p:sp>
      <p:sp>
        <p:nvSpPr>
          <p:cNvPr id="3" name="Content Placeholder 2">
            <a:extLst>
              <a:ext uri="{FF2B5EF4-FFF2-40B4-BE49-F238E27FC236}">
                <a16:creationId xmlns:a16="http://schemas.microsoft.com/office/drawing/2014/main" id="{590D930A-F077-5F11-A410-92C2553F55DB}"/>
              </a:ext>
            </a:extLst>
          </p:cNvPr>
          <p:cNvSpPr>
            <a:spLocks noGrp="1"/>
          </p:cNvSpPr>
          <p:nvPr>
            <p:ph idx="1"/>
          </p:nvPr>
        </p:nvSpPr>
        <p:spPr>
          <a:xfrm>
            <a:off x="277069" y="2419711"/>
            <a:ext cx="6371703" cy="6845735"/>
          </a:xfrm>
        </p:spPr>
        <p:txBody>
          <a:bodyPr>
            <a:normAutofit/>
          </a:bodyPr>
          <a:lstStyle/>
          <a:p>
            <a:pPr>
              <a:buFont typeface="Arial" panose="020B0604020202020204" pitchFamily="34" charset="0"/>
              <a:buChar char="•"/>
            </a:pPr>
            <a:r>
              <a:rPr lang="en-US" sz="2550" dirty="0">
                <a:latin typeface="-apple-system"/>
              </a:rPr>
              <a:t>Kaggle: </a:t>
            </a:r>
            <a:r>
              <a:rPr lang="en-US" sz="2550" dirty="0">
                <a:latin typeface="-apple-system"/>
                <a:hlinkClick r:id="rId4"/>
              </a:rPr>
              <a:t>Preparing the D.C. Real Property Dataset</a:t>
            </a:r>
            <a:endParaRPr lang="en-US" sz="2550" dirty="0">
              <a:latin typeface="-apple-system"/>
            </a:endParaRPr>
          </a:p>
          <a:p>
            <a:pPr>
              <a:buFont typeface="Arial" panose="020B0604020202020204" pitchFamily="34" charset="0"/>
              <a:buChar char="•"/>
            </a:pPr>
            <a:r>
              <a:rPr lang="en-US" sz="2550" dirty="0">
                <a:latin typeface="-apple-system"/>
              </a:rPr>
              <a:t>SchoolDigger.com: </a:t>
            </a:r>
            <a:r>
              <a:rPr lang="en-US" sz="2550" dirty="0">
                <a:latin typeface="-apple-system"/>
                <a:hlinkClick r:id="rId5"/>
              </a:rPr>
              <a:t>District of Columbia High School Rankings</a:t>
            </a:r>
            <a:endParaRPr lang="en-US" sz="2550" dirty="0">
              <a:latin typeface="-apple-system"/>
            </a:endParaRPr>
          </a:p>
          <a:p>
            <a:pPr>
              <a:buFont typeface="Arial" panose="020B0604020202020204" pitchFamily="34" charset="0"/>
              <a:buChar char="•"/>
            </a:pPr>
            <a:r>
              <a:rPr lang="en-US" sz="2550" dirty="0">
                <a:latin typeface="-apple-system"/>
              </a:rPr>
              <a:t>DC Public Schools : </a:t>
            </a:r>
            <a:r>
              <a:rPr lang="en-US" sz="2550" dirty="0">
                <a:latin typeface="-apple-system"/>
                <a:hlinkClick r:id="rId6"/>
              </a:rPr>
              <a:t>School List</a:t>
            </a:r>
            <a:endParaRPr lang="en-US" sz="2550" dirty="0">
              <a:latin typeface="-apple-system"/>
            </a:endParaRPr>
          </a:p>
          <a:p>
            <a:pPr>
              <a:buFont typeface="Arial" panose="020B0604020202020204" pitchFamily="34" charset="0"/>
              <a:buChar char="•"/>
            </a:pPr>
            <a:r>
              <a:rPr lang="en-US" sz="2550" dirty="0">
                <a:latin typeface="-apple-system"/>
              </a:rPr>
              <a:t>FRED Economic Data: </a:t>
            </a:r>
            <a:r>
              <a:rPr lang="en-US" sz="2550" dirty="0">
                <a:latin typeface="-apple-system"/>
                <a:hlinkClick r:id="rId7"/>
              </a:rPr>
              <a:t>Bank Prime Loan Rate Changes: Historical Dates of Changes and Rates (PRIME)</a:t>
            </a:r>
            <a:endParaRPr lang="en-US" sz="2550" dirty="0">
              <a:latin typeface="-apple-system"/>
            </a:endParaRPr>
          </a:p>
          <a:p>
            <a:endParaRPr lang="en-US" sz="2550" dirty="0"/>
          </a:p>
        </p:txBody>
      </p:sp>
      <p:sp>
        <p:nvSpPr>
          <p:cNvPr id="6" name="TextBox 5">
            <a:extLst>
              <a:ext uri="{FF2B5EF4-FFF2-40B4-BE49-F238E27FC236}">
                <a16:creationId xmlns:a16="http://schemas.microsoft.com/office/drawing/2014/main" id="{51808802-A4F6-0C75-2549-461E04120A96}"/>
              </a:ext>
            </a:extLst>
          </p:cNvPr>
          <p:cNvSpPr txBox="1"/>
          <p:nvPr/>
        </p:nvSpPr>
        <p:spPr>
          <a:xfrm>
            <a:off x="12436597" y="9986918"/>
            <a:ext cx="3565400" cy="253916"/>
          </a:xfrm>
          <a:prstGeom prst="rect">
            <a:avLst/>
          </a:prstGeom>
          <a:solidFill>
            <a:srgbClr val="000000"/>
          </a:solidFill>
        </p:spPr>
        <p:txBody>
          <a:bodyPr wrap="none" rtlCol="0">
            <a:spAutoFit/>
          </a:bodyPr>
          <a:lstStyle/>
          <a:p>
            <a:pPr algn="r">
              <a:spcAft>
                <a:spcPts val="900"/>
              </a:spcAft>
            </a:pPr>
            <a:r>
              <a:rPr lang="en-US" sz="1050">
                <a:solidFill>
                  <a:srgbClr val="FFFFFF"/>
                </a:solidFill>
                <a:hlinkClick r:id="rId3" tooltip="https://technofaq.org/posts/2020/02/real-estate-technology-trends-to-watch-in-2020/">
                  <a:extLst>
                    <a:ext uri="{A12FA001-AC4F-418D-AE19-62706E023703}">
                      <ahyp:hlinkClr xmlns:ahyp="http://schemas.microsoft.com/office/drawing/2018/hyperlinkcolor" val="tx"/>
                    </a:ext>
                  </a:extLst>
                </a:hlinkClick>
              </a:rPr>
              <a:t>This Photo</a:t>
            </a:r>
            <a:r>
              <a:rPr lang="en-US" sz="1050">
                <a:solidFill>
                  <a:srgbClr val="FFFFFF"/>
                </a:solidFill>
              </a:rPr>
              <a:t> by Unknown Author is licensed under </a:t>
            </a:r>
            <a:r>
              <a:rPr lang="en-US" sz="1050">
                <a:solidFill>
                  <a:srgbClr val="FFFFFF"/>
                </a:solidFill>
                <a:hlinkClick r:id="rId8" tooltip="https://creativecommons.org/licenses/by-nc-sa/3.0/">
                  <a:extLst>
                    <a:ext uri="{A12FA001-AC4F-418D-AE19-62706E023703}">
                      <ahyp:hlinkClr xmlns:ahyp="http://schemas.microsoft.com/office/drawing/2018/hyperlinkcolor" val="tx"/>
                    </a:ext>
                  </a:extLst>
                </a:hlinkClick>
              </a:rPr>
              <a:t>CC BY-SA-NC</a:t>
            </a:r>
            <a:endParaRPr lang="en-US" sz="1050">
              <a:solidFill>
                <a:srgbClr val="FFFFFF"/>
              </a:solidFill>
            </a:endParaRPr>
          </a:p>
        </p:txBody>
      </p:sp>
    </p:spTree>
    <p:extLst>
      <p:ext uri="{BB962C8B-B14F-4D97-AF65-F5344CB8AC3E}">
        <p14:creationId xmlns:p14="http://schemas.microsoft.com/office/powerpoint/2010/main" val="670376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3353457" y="319818"/>
            <a:ext cx="11922748" cy="923330"/>
          </a:xfrm>
          <a:prstGeom prst="rect">
            <a:avLst/>
          </a:prstGeom>
          <a:noFill/>
        </p:spPr>
        <p:txBody>
          <a:bodyPr wrap="square" rtlCol="0">
            <a:spAutoFit/>
          </a:bodyPr>
          <a:lstStyle/>
          <a:p>
            <a:pPr algn="ctr"/>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Technology Workflow for the project </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cxnSp>
        <p:nvCxnSpPr>
          <p:cNvPr id="86" name="Google Shape;213;p26">
            <a:extLst>
              <a:ext uri="{FF2B5EF4-FFF2-40B4-BE49-F238E27FC236}">
                <a16:creationId xmlns:a16="http://schemas.microsoft.com/office/drawing/2014/main" id="{3967B14A-CDFB-477A-9B49-CA96BF1DF44B}"/>
              </a:ext>
            </a:extLst>
          </p:cNvPr>
          <p:cNvCxnSpPr>
            <a:cxnSpLocks/>
          </p:cNvCxnSpPr>
          <p:nvPr/>
        </p:nvCxnSpPr>
        <p:spPr>
          <a:xfrm>
            <a:off x="5561127" y="3774403"/>
            <a:ext cx="548932" cy="0"/>
          </a:xfrm>
          <a:prstGeom prst="straightConnector1">
            <a:avLst/>
          </a:prstGeom>
          <a:noFill/>
          <a:ln w="19050" cap="flat" cmpd="sng">
            <a:solidFill>
              <a:schemeClr val="accent5"/>
            </a:solidFill>
            <a:prstDash val="solid"/>
            <a:round/>
            <a:headEnd type="none" w="med" len="med"/>
            <a:tailEnd type="stealth" w="med" len="med"/>
          </a:ln>
        </p:spPr>
      </p:cxnSp>
      <p:pic>
        <p:nvPicPr>
          <p:cNvPr id="87" name="Google Shape;215;p26">
            <a:extLst>
              <a:ext uri="{FF2B5EF4-FFF2-40B4-BE49-F238E27FC236}">
                <a16:creationId xmlns:a16="http://schemas.microsoft.com/office/drawing/2014/main" id="{C8AC7D04-7C7A-46EF-876B-F667109AEB09}"/>
              </a:ext>
            </a:extLst>
          </p:cNvPr>
          <p:cNvPicPr preferRelativeResize="0"/>
          <p:nvPr/>
        </p:nvPicPr>
        <p:blipFill>
          <a:blip r:embed="rId2">
            <a:alphaModFix/>
          </a:blip>
          <a:stretch>
            <a:fillRect/>
          </a:stretch>
        </p:blipFill>
        <p:spPr>
          <a:xfrm>
            <a:off x="3892165" y="3189072"/>
            <a:ext cx="1281047" cy="1200185"/>
          </a:xfrm>
          <a:prstGeom prst="rect">
            <a:avLst/>
          </a:prstGeom>
          <a:noFill/>
          <a:ln>
            <a:noFill/>
          </a:ln>
        </p:spPr>
      </p:pic>
      <p:pic>
        <p:nvPicPr>
          <p:cNvPr id="88" name="Google Shape;217;p26">
            <a:extLst>
              <a:ext uri="{FF2B5EF4-FFF2-40B4-BE49-F238E27FC236}">
                <a16:creationId xmlns:a16="http://schemas.microsoft.com/office/drawing/2014/main" id="{499EB398-0934-44FB-ADE1-CC9DEB203486}"/>
              </a:ext>
            </a:extLst>
          </p:cNvPr>
          <p:cNvPicPr preferRelativeResize="0"/>
          <p:nvPr/>
        </p:nvPicPr>
        <p:blipFill>
          <a:blip r:embed="rId3">
            <a:alphaModFix/>
          </a:blip>
          <a:stretch>
            <a:fillRect/>
          </a:stretch>
        </p:blipFill>
        <p:spPr>
          <a:xfrm>
            <a:off x="9021999" y="3195588"/>
            <a:ext cx="1415049" cy="1306293"/>
          </a:xfrm>
          <a:prstGeom prst="rect">
            <a:avLst/>
          </a:prstGeom>
          <a:noFill/>
          <a:ln>
            <a:noFill/>
          </a:ln>
        </p:spPr>
      </p:pic>
      <p:pic>
        <p:nvPicPr>
          <p:cNvPr id="89" name="Google Shape;218;p26">
            <a:extLst>
              <a:ext uri="{FF2B5EF4-FFF2-40B4-BE49-F238E27FC236}">
                <a16:creationId xmlns:a16="http://schemas.microsoft.com/office/drawing/2014/main" id="{2744F553-3AC8-4880-8A90-BB0E2D808DF0}"/>
              </a:ext>
            </a:extLst>
          </p:cNvPr>
          <p:cNvPicPr preferRelativeResize="0"/>
          <p:nvPr/>
        </p:nvPicPr>
        <p:blipFill>
          <a:blip r:embed="rId4">
            <a:alphaModFix/>
          </a:blip>
          <a:stretch>
            <a:fillRect/>
          </a:stretch>
        </p:blipFill>
        <p:spPr>
          <a:xfrm>
            <a:off x="6268623" y="3134851"/>
            <a:ext cx="1490561" cy="1333921"/>
          </a:xfrm>
          <a:prstGeom prst="rect">
            <a:avLst/>
          </a:prstGeom>
          <a:noFill/>
          <a:ln>
            <a:noFill/>
          </a:ln>
        </p:spPr>
      </p:pic>
      <p:pic>
        <p:nvPicPr>
          <p:cNvPr id="90" name="Google Shape;219;p26">
            <a:extLst>
              <a:ext uri="{FF2B5EF4-FFF2-40B4-BE49-F238E27FC236}">
                <a16:creationId xmlns:a16="http://schemas.microsoft.com/office/drawing/2014/main" id="{4B7D0E45-FC0C-4F95-AC1C-7B6215302600}"/>
              </a:ext>
            </a:extLst>
          </p:cNvPr>
          <p:cNvPicPr preferRelativeResize="0"/>
          <p:nvPr/>
        </p:nvPicPr>
        <p:blipFill>
          <a:blip r:embed="rId5">
            <a:alphaModFix/>
          </a:blip>
          <a:stretch>
            <a:fillRect/>
          </a:stretch>
        </p:blipFill>
        <p:spPr>
          <a:xfrm>
            <a:off x="11499301" y="3126601"/>
            <a:ext cx="1411180" cy="1324120"/>
          </a:xfrm>
          <a:prstGeom prst="rect">
            <a:avLst/>
          </a:prstGeom>
          <a:noFill/>
          <a:ln>
            <a:noFill/>
          </a:ln>
        </p:spPr>
      </p:pic>
      <p:pic>
        <p:nvPicPr>
          <p:cNvPr id="91" name="Google Shape;220;p26">
            <a:extLst>
              <a:ext uri="{FF2B5EF4-FFF2-40B4-BE49-F238E27FC236}">
                <a16:creationId xmlns:a16="http://schemas.microsoft.com/office/drawing/2014/main" id="{AD8E95A2-6D1D-4014-8EEB-628B4C06E48F}"/>
              </a:ext>
            </a:extLst>
          </p:cNvPr>
          <p:cNvPicPr preferRelativeResize="0"/>
          <p:nvPr/>
        </p:nvPicPr>
        <p:blipFill>
          <a:blip r:embed="rId6">
            <a:alphaModFix/>
          </a:blip>
          <a:stretch>
            <a:fillRect/>
          </a:stretch>
        </p:blipFill>
        <p:spPr>
          <a:xfrm>
            <a:off x="3812583" y="4860355"/>
            <a:ext cx="1418939" cy="1292472"/>
          </a:xfrm>
          <a:prstGeom prst="rect">
            <a:avLst/>
          </a:prstGeom>
          <a:noFill/>
          <a:ln>
            <a:noFill/>
          </a:ln>
        </p:spPr>
      </p:pic>
      <p:pic>
        <p:nvPicPr>
          <p:cNvPr id="92" name="Google Shape;221;p26">
            <a:extLst>
              <a:ext uri="{FF2B5EF4-FFF2-40B4-BE49-F238E27FC236}">
                <a16:creationId xmlns:a16="http://schemas.microsoft.com/office/drawing/2014/main" id="{DDCAA892-6659-4FB2-A6B2-B8F876167817}"/>
              </a:ext>
            </a:extLst>
          </p:cNvPr>
          <p:cNvPicPr preferRelativeResize="0"/>
          <p:nvPr/>
        </p:nvPicPr>
        <p:blipFill>
          <a:blip r:embed="rId7">
            <a:alphaModFix/>
          </a:blip>
          <a:stretch>
            <a:fillRect/>
          </a:stretch>
        </p:blipFill>
        <p:spPr>
          <a:xfrm>
            <a:off x="6285570" y="4976548"/>
            <a:ext cx="1565126" cy="1078350"/>
          </a:xfrm>
          <a:prstGeom prst="rect">
            <a:avLst/>
          </a:prstGeom>
          <a:noFill/>
          <a:ln>
            <a:noFill/>
          </a:ln>
        </p:spPr>
      </p:pic>
      <p:pic>
        <p:nvPicPr>
          <p:cNvPr id="93" name="Google Shape;222;p26">
            <a:extLst>
              <a:ext uri="{FF2B5EF4-FFF2-40B4-BE49-F238E27FC236}">
                <a16:creationId xmlns:a16="http://schemas.microsoft.com/office/drawing/2014/main" id="{BB944D00-D864-41A0-B1FD-2FDF9B349E4F}"/>
              </a:ext>
            </a:extLst>
          </p:cNvPr>
          <p:cNvPicPr preferRelativeResize="0"/>
          <p:nvPr/>
        </p:nvPicPr>
        <p:blipFill>
          <a:blip r:embed="rId8">
            <a:alphaModFix/>
          </a:blip>
          <a:stretch>
            <a:fillRect/>
          </a:stretch>
        </p:blipFill>
        <p:spPr>
          <a:xfrm>
            <a:off x="8873549" y="4964246"/>
            <a:ext cx="1751679" cy="1002254"/>
          </a:xfrm>
          <a:prstGeom prst="rect">
            <a:avLst/>
          </a:prstGeom>
          <a:noFill/>
          <a:ln>
            <a:noFill/>
          </a:ln>
        </p:spPr>
      </p:pic>
      <p:pic>
        <p:nvPicPr>
          <p:cNvPr id="94" name="Google Shape;223;p26">
            <a:extLst>
              <a:ext uri="{FF2B5EF4-FFF2-40B4-BE49-F238E27FC236}">
                <a16:creationId xmlns:a16="http://schemas.microsoft.com/office/drawing/2014/main" id="{6BD77436-51CD-4601-BB09-FFEA9039BC77}"/>
              </a:ext>
            </a:extLst>
          </p:cNvPr>
          <p:cNvPicPr preferRelativeResize="0"/>
          <p:nvPr/>
        </p:nvPicPr>
        <p:blipFill>
          <a:blip r:embed="rId9">
            <a:alphaModFix/>
          </a:blip>
          <a:stretch>
            <a:fillRect/>
          </a:stretch>
        </p:blipFill>
        <p:spPr>
          <a:xfrm>
            <a:off x="11572456" y="4858887"/>
            <a:ext cx="1418887" cy="1219452"/>
          </a:xfrm>
          <a:prstGeom prst="rect">
            <a:avLst/>
          </a:prstGeom>
          <a:noFill/>
          <a:ln>
            <a:noFill/>
          </a:ln>
        </p:spPr>
      </p:pic>
      <p:cxnSp>
        <p:nvCxnSpPr>
          <p:cNvPr id="95" name="Google Shape;224;p26">
            <a:extLst>
              <a:ext uri="{FF2B5EF4-FFF2-40B4-BE49-F238E27FC236}">
                <a16:creationId xmlns:a16="http://schemas.microsoft.com/office/drawing/2014/main" id="{F1BC8FFF-703D-419D-9D01-38114C4C3AB2}"/>
              </a:ext>
            </a:extLst>
          </p:cNvPr>
          <p:cNvCxnSpPr>
            <a:cxnSpLocks/>
          </p:cNvCxnSpPr>
          <p:nvPr/>
        </p:nvCxnSpPr>
        <p:spPr>
          <a:xfrm flipV="1">
            <a:off x="7967675" y="3775139"/>
            <a:ext cx="666409" cy="10122"/>
          </a:xfrm>
          <a:prstGeom prst="straightConnector1">
            <a:avLst/>
          </a:prstGeom>
          <a:noFill/>
          <a:ln w="19050" cap="flat" cmpd="sng">
            <a:solidFill>
              <a:schemeClr val="accent5"/>
            </a:solidFill>
            <a:prstDash val="solid"/>
            <a:round/>
            <a:headEnd type="none" w="med" len="med"/>
            <a:tailEnd type="stealth" w="med" len="med"/>
          </a:ln>
        </p:spPr>
      </p:cxnSp>
      <p:cxnSp>
        <p:nvCxnSpPr>
          <p:cNvPr id="96" name="Google Shape;225;p26">
            <a:extLst>
              <a:ext uri="{FF2B5EF4-FFF2-40B4-BE49-F238E27FC236}">
                <a16:creationId xmlns:a16="http://schemas.microsoft.com/office/drawing/2014/main" id="{A04C43D8-0867-490C-B005-3B6DD5846A6C}"/>
              </a:ext>
            </a:extLst>
          </p:cNvPr>
          <p:cNvCxnSpPr>
            <a:cxnSpLocks/>
            <a:stCxn id="88" idx="3"/>
          </p:cNvCxnSpPr>
          <p:nvPr/>
        </p:nvCxnSpPr>
        <p:spPr>
          <a:xfrm>
            <a:off x="10437048" y="3848735"/>
            <a:ext cx="923210" cy="0"/>
          </a:xfrm>
          <a:prstGeom prst="straightConnector1">
            <a:avLst/>
          </a:prstGeom>
          <a:noFill/>
          <a:ln w="19050" cap="flat" cmpd="sng">
            <a:solidFill>
              <a:schemeClr val="accent5"/>
            </a:solidFill>
            <a:prstDash val="solid"/>
            <a:round/>
            <a:headEnd type="none" w="med" len="med"/>
            <a:tailEnd type="stealth" w="med" len="med"/>
          </a:ln>
        </p:spPr>
      </p:cxnSp>
      <p:cxnSp>
        <p:nvCxnSpPr>
          <p:cNvPr id="97" name="Google Shape;226;p26">
            <a:extLst>
              <a:ext uri="{FF2B5EF4-FFF2-40B4-BE49-F238E27FC236}">
                <a16:creationId xmlns:a16="http://schemas.microsoft.com/office/drawing/2014/main" id="{3C812DD4-2184-410E-BAEE-D5A16A3019D9}"/>
              </a:ext>
            </a:extLst>
          </p:cNvPr>
          <p:cNvCxnSpPr>
            <a:cxnSpLocks/>
          </p:cNvCxnSpPr>
          <p:nvPr/>
        </p:nvCxnSpPr>
        <p:spPr>
          <a:xfrm flipV="1">
            <a:off x="5493799" y="5493093"/>
            <a:ext cx="529494" cy="10122"/>
          </a:xfrm>
          <a:prstGeom prst="straightConnector1">
            <a:avLst/>
          </a:prstGeom>
          <a:noFill/>
          <a:ln w="19050" cap="flat" cmpd="sng">
            <a:solidFill>
              <a:schemeClr val="accent5"/>
            </a:solidFill>
            <a:prstDash val="solid"/>
            <a:round/>
            <a:headEnd type="none" w="med" len="med"/>
            <a:tailEnd type="stealth" w="med" len="med"/>
          </a:ln>
        </p:spPr>
      </p:cxnSp>
      <p:cxnSp>
        <p:nvCxnSpPr>
          <p:cNvPr id="98" name="Google Shape;227;p26">
            <a:extLst>
              <a:ext uri="{FF2B5EF4-FFF2-40B4-BE49-F238E27FC236}">
                <a16:creationId xmlns:a16="http://schemas.microsoft.com/office/drawing/2014/main" id="{BA0E85DC-D592-4DE8-8C7D-1D24510D22DA}"/>
              </a:ext>
            </a:extLst>
          </p:cNvPr>
          <p:cNvCxnSpPr>
            <a:cxnSpLocks/>
          </p:cNvCxnSpPr>
          <p:nvPr/>
        </p:nvCxnSpPr>
        <p:spPr>
          <a:xfrm>
            <a:off x="10831495" y="5470031"/>
            <a:ext cx="641828" cy="0"/>
          </a:xfrm>
          <a:prstGeom prst="straightConnector1">
            <a:avLst/>
          </a:prstGeom>
          <a:noFill/>
          <a:ln w="19050" cap="flat" cmpd="sng">
            <a:solidFill>
              <a:schemeClr val="accent5"/>
            </a:solidFill>
            <a:prstDash val="solid"/>
            <a:round/>
            <a:headEnd type="none" w="med" len="med"/>
            <a:tailEnd type="stealth" w="med" len="med"/>
          </a:ln>
        </p:spPr>
      </p:cxnSp>
      <p:cxnSp>
        <p:nvCxnSpPr>
          <p:cNvPr id="99" name="Google Shape;228;p26">
            <a:extLst>
              <a:ext uri="{FF2B5EF4-FFF2-40B4-BE49-F238E27FC236}">
                <a16:creationId xmlns:a16="http://schemas.microsoft.com/office/drawing/2014/main" id="{3830DC0F-1D37-41DD-9BB1-3A391323FD43}"/>
              </a:ext>
            </a:extLst>
          </p:cNvPr>
          <p:cNvCxnSpPr>
            <a:cxnSpLocks/>
          </p:cNvCxnSpPr>
          <p:nvPr/>
        </p:nvCxnSpPr>
        <p:spPr>
          <a:xfrm>
            <a:off x="8112973" y="5493093"/>
            <a:ext cx="577099" cy="10122"/>
          </a:xfrm>
          <a:prstGeom prst="straightConnector1">
            <a:avLst/>
          </a:prstGeom>
          <a:noFill/>
          <a:ln w="19050" cap="flat" cmpd="sng">
            <a:solidFill>
              <a:schemeClr val="accent5"/>
            </a:solidFill>
            <a:prstDash val="solid"/>
            <a:round/>
            <a:headEnd type="none" w="med" len="med"/>
            <a:tailEnd type="stealth" w="med" len="med"/>
          </a:ln>
        </p:spPr>
      </p:cxnSp>
    </p:spTree>
    <p:extLst>
      <p:ext uri="{BB962C8B-B14F-4D97-AF65-F5344CB8AC3E}">
        <p14:creationId xmlns:p14="http://schemas.microsoft.com/office/powerpoint/2010/main" val="2523358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30" name="Graphic 8">
            <a:extLst>
              <a:ext uri="{FF2B5EF4-FFF2-40B4-BE49-F238E27FC236}">
                <a16:creationId xmlns:a16="http://schemas.microsoft.com/office/drawing/2014/main" id="{ACEDB51A-4A4F-4587-B216-4B3756D52D22}"/>
              </a:ext>
            </a:extLst>
          </p:cNvPr>
          <p:cNvGrpSpPr/>
          <p:nvPr/>
        </p:nvGrpSpPr>
        <p:grpSpPr>
          <a:xfrm>
            <a:off x="7005618" y="-1202553"/>
            <a:ext cx="5180946" cy="6684345"/>
            <a:chOff x="9093654" y="1001354"/>
            <a:chExt cx="2927772" cy="3777349"/>
          </a:xfrm>
          <a:gradFill>
            <a:gsLst>
              <a:gs pos="0">
                <a:srgbClr val="44CADF">
                  <a:alpha val="16000"/>
                </a:srgbClr>
              </a:gs>
              <a:gs pos="100000">
                <a:srgbClr val="24AE54">
                  <a:alpha val="16000"/>
                </a:srgbClr>
              </a:gs>
            </a:gsLst>
            <a:lin ang="5400000" scaled="1"/>
          </a:gradFill>
        </p:grpSpPr>
        <p:sp>
          <p:nvSpPr>
            <p:cNvPr id="31" name="Graphic 8">
              <a:extLst>
                <a:ext uri="{FF2B5EF4-FFF2-40B4-BE49-F238E27FC236}">
                  <a16:creationId xmlns:a16="http://schemas.microsoft.com/office/drawing/2014/main" id="{6814464F-CA0F-48AF-9202-74ACFF5BC2F4}"/>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32" name="Graphic 8">
              <a:extLst>
                <a:ext uri="{FF2B5EF4-FFF2-40B4-BE49-F238E27FC236}">
                  <a16:creationId xmlns:a16="http://schemas.microsoft.com/office/drawing/2014/main" id="{A21A1672-3618-46ED-B53E-CC370AA41407}"/>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33" name="Graphic 8">
              <a:extLst>
                <a:ext uri="{FF2B5EF4-FFF2-40B4-BE49-F238E27FC236}">
                  <a16:creationId xmlns:a16="http://schemas.microsoft.com/office/drawing/2014/main" id="{FA8E5FEC-EA05-41D8-AED8-B07CF812F4D8}"/>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34" name="Graphic 8">
              <a:extLst>
                <a:ext uri="{FF2B5EF4-FFF2-40B4-BE49-F238E27FC236}">
                  <a16:creationId xmlns:a16="http://schemas.microsoft.com/office/drawing/2014/main" id="{2D9626CC-B04A-47C5-BC6C-6BE34D87DF9B}"/>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35" name="Graphic 8">
              <a:extLst>
                <a:ext uri="{FF2B5EF4-FFF2-40B4-BE49-F238E27FC236}">
                  <a16:creationId xmlns:a16="http://schemas.microsoft.com/office/drawing/2014/main" id="{919536CB-6709-43BC-95C5-03E57268C67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36" name="Graphic 8">
              <a:extLst>
                <a:ext uri="{FF2B5EF4-FFF2-40B4-BE49-F238E27FC236}">
                  <a16:creationId xmlns:a16="http://schemas.microsoft.com/office/drawing/2014/main" id="{4CA639DE-416D-4EA6-BF2B-1DD304B7217C}"/>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37" name="Graphic 8">
              <a:extLst>
                <a:ext uri="{FF2B5EF4-FFF2-40B4-BE49-F238E27FC236}">
                  <a16:creationId xmlns:a16="http://schemas.microsoft.com/office/drawing/2014/main" id="{079C76C0-C272-4FCF-8964-577AD8AF3FF0}"/>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38" name="Graphic 8">
              <a:extLst>
                <a:ext uri="{FF2B5EF4-FFF2-40B4-BE49-F238E27FC236}">
                  <a16:creationId xmlns:a16="http://schemas.microsoft.com/office/drawing/2014/main" id="{A617317C-D124-4862-833D-856C7FC97414}"/>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sp>
        <p:nvSpPr>
          <p:cNvPr id="15" name="Freeform: Shape 14">
            <a:extLst>
              <a:ext uri="{FF2B5EF4-FFF2-40B4-BE49-F238E27FC236}">
                <a16:creationId xmlns:a16="http://schemas.microsoft.com/office/drawing/2014/main" id="{0A25586E-7F06-4EA9-9B74-42589E78F5F1}"/>
              </a:ext>
            </a:extLst>
          </p:cNvPr>
          <p:cNvSpPr/>
          <p:nvPr/>
        </p:nvSpPr>
        <p:spPr>
          <a:xfrm>
            <a:off x="1" y="571500"/>
            <a:ext cx="5865080" cy="4022271"/>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86500" h="5363028">
                <a:moveTo>
                  <a:pt x="0" y="0"/>
                </a:moveTo>
                <a:lnTo>
                  <a:pt x="5330360" y="0"/>
                </a:lnTo>
                <a:lnTo>
                  <a:pt x="5330360" y="15819"/>
                </a:lnTo>
                <a:lnTo>
                  <a:pt x="6286500" y="604753"/>
                </a:lnTo>
                <a:lnTo>
                  <a:pt x="6286500" y="4758274"/>
                </a:lnTo>
                <a:lnTo>
                  <a:pt x="5330360" y="5347209"/>
                </a:lnTo>
                <a:lnTo>
                  <a:pt x="5330360" y="5363028"/>
                </a:lnTo>
                <a:lnTo>
                  <a:pt x="0" y="536302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6" name="Freeform: Shape 15">
            <a:extLst>
              <a:ext uri="{FF2B5EF4-FFF2-40B4-BE49-F238E27FC236}">
                <a16:creationId xmlns:a16="http://schemas.microsoft.com/office/drawing/2014/main" id="{9BE3216D-78CF-47E8-ABA2-732A463794FE}"/>
              </a:ext>
            </a:extLst>
          </p:cNvPr>
          <p:cNvSpPr/>
          <p:nvPr/>
        </p:nvSpPr>
        <p:spPr>
          <a:xfrm>
            <a:off x="1" y="5693231"/>
            <a:ext cx="5865080" cy="4022271"/>
          </a:xfrm>
          <a:custGeom>
            <a:avLst/>
            <a:gdLst>
              <a:gd name="connsiteX0" fmla="*/ 0 w 6286500"/>
              <a:gd name="connsiteY0" fmla="*/ 0 h 5363028"/>
              <a:gd name="connsiteX1" fmla="*/ 5330360 w 6286500"/>
              <a:gd name="connsiteY1" fmla="*/ 0 h 5363028"/>
              <a:gd name="connsiteX2" fmla="*/ 5330360 w 6286500"/>
              <a:gd name="connsiteY2" fmla="*/ 15819 h 5363028"/>
              <a:gd name="connsiteX3" fmla="*/ 6286500 w 6286500"/>
              <a:gd name="connsiteY3" fmla="*/ 604753 h 5363028"/>
              <a:gd name="connsiteX4" fmla="*/ 6286500 w 6286500"/>
              <a:gd name="connsiteY4" fmla="*/ 4758274 h 5363028"/>
              <a:gd name="connsiteX5" fmla="*/ 5330360 w 6286500"/>
              <a:gd name="connsiteY5" fmla="*/ 5347209 h 5363028"/>
              <a:gd name="connsiteX6" fmla="*/ 5330360 w 6286500"/>
              <a:gd name="connsiteY6" fmla="*/ 5363028 h 5363028"/>
              <a:gd name="connsiteX7" fmla="*/ 0 w 6286500"/>
              <a:gd name="connsiteY7" fmla="*/ 5363028 h 536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86500" h="5363028">
                <a:moveTo>
                  <a:pt x="0" y="0"/>
                </a:moveTo>
                <a:lnTo>
                  <a:pt x="5330360" y="0"/>
                </a:lnTo>
                <a:lnTo>
                  <a:pt x="5330360" y="15819"/>
                </a:lnTo>
                <a:lnTo>
                  <a:pt x="6286500" y="604753"/>
                </a:lnTo>
                <a:lnTo>
                  <a:pt x="6286500" y="4758274"/>
                </a:lnTo>
                <a:lnTo>
                  <a:pt x="5330360" y="5347209"/>
                </a:lnTo>
                <a:lnTo>
                  <a:pt x="5330360" y="5363028"/>
                </a:lnTo>
                <a:lnTo>
                  <a:pt x="0" y="5363028"/>
                </a:lnTo>
                <a:close/>
              </a:path>
            </a:pathLst>
          </a:custGeom>
          <a:gradFill flip="none" rotWithShape="1">
            <a:gsLst>
              <a:gs pos="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4050"/>
          </a:p>
        </p:txBody>
      </p:sp>
      <p:sp>
        <p:nvSpPr>
          <p:cNvPr id="17" name="TextBox 16">
            <a:extLst>
              <a:ext uri="{FF2B5EF4-FFF2-40B4-BE49-F238E27FC236}">
                <a16:creationId xmlns:a16="http://schemas.microsoft.com/office/drawing/2014/main" id="{DC753DEF-7878-4461-8BC3-61135F376F37}"/>
              </a:ext>
            </a:extLst>
          </p:cNvPr>
          <p:cNvSpPr txBox="1"/>
          <p:nvPr/>
        </p:nvSpPr>
        <p:spPr>
          <a:xfrm>
            <a:off x="7122573" y="83272"/>
            <a:ext cx="8900944" cy="923330"/>
          </a:xfrm>
          <a:prstGeom prst="rect">
            <a:avLst/>
          </a:prstGeom>
          <a:noFill/>
        </p:spPr>
        <p:txBody>
          <a:bodyPr wrap="square" rtlCol="0">
            <a:spAutoFit/>
          </a:bodyPr>
          <a:lstStyle/>
          <a:p>
            <a:r>
              <a:rPr lang="en-US" sz="5400" spc="150" dirty="0">
                <a:gradFill flip="none" rotWithShape="1">
                  <a:gsLst>
                    <a:gs pos="0">
                      <a:schemeClr val="accent1"/>
                    </a:gs>
                    <a:gs pos="100000">
                      <a:schemeClr val="accent2"/>
                    </a:gs>
                  </a:gsLst>
                  <a:lin ang="10800000" scaled="1"/>
                  <a:tileRect/>
                </a:gradFill>
                <a:latin typeface="Impact" panose="020B0806030902050204" pitchFamily="34" charset="0"/>
              </a:rPr>
              <a:t> </a:t>
            </a: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Exploratory Data Analysis</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sp>
        <p:nvSpPr>
          <p:cNvPr id="24" name="Rectangle 23">
            <a:extLst>
              <a:ext uri="{FF2B5EF4-FFF2-40B4-BE49-F238E27FC236}">
                <a16:creationId xmlns:a16="http://schemas.microsoft.com/office/drawing/2014/main" id="{038B8617-5A94-4B2E-BFEE-BB61AC3B1C84}"/>
              </a:ext>
            </a:extLst>
          </p:cNvPr>
          <p:cNvSpPr/>
          <p:nvPr/>
        </p:nvSpPr>
        <p:spPr>
          <a:xfrm>
            <a:off x="7082429" y="2958520"/>
            <a:ext cx="10678629" cy="6756982"/>
          </a:xfrm>
          <a:prstGeom prst="rect">
            <a:avLst/>
          </a:prstGeom>
          <a:solidFill>
            <a:schemeClr val="bg1">
              <a:lumMod val="85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pic>
        <p:nvPicPr>
          <p:cNvPr id="46" name="Picture Placeholder 45" descr="A person using a computer&#10;&#10;Description automatically generated with low confidence">
            <a:extLst>
              <a:ext uri="{FF2B5EF4-FFF2-40B4-BE49-F238E27FC236}">
                <a16:creationId xmlns:a16="http://schemas.microsoft.com/office/drawing/2014/main" id="{518AC3FF-35C1-47F9-94E8-6371D081244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0117" b="10117"/>
          <a:stretch>
            <a:fillRect/>
          </a:stretch>
        </p:blipFill>
        <p:spPr>
          <a:xfrm>
            <a:off x="0" y="0"/>
            <a:ext cx="5678202" cy="10287000"/>
          </a:xfrm>
        </p:spPr>
      </p:pic>
      <p:sp>
        <p:nvSpPr>
          <p:cNvPr id="25" name="TextBox 24">
            <a:extLst>
              <a:ext uri="{FF2B5EF4-FFF2-40B4-BE49-F238E27FC236}">
                <a16:creationId xmlns:a16="http://schemas.microsoft.com/office/drawing/2014/main" id="{F13193ED-207F-4FE2-AEFF-D0EC57CE15F8}"/>
              </a:ext>
            </a:extLst>
          </p:cNvPr>
          <p:cNvSpPr txBox="1"/>
          <p:nvPr/>
        </p:nvSpPr>
        <p:spPr>
          <a:xfrm>
            <a:off x="7326691" y="900604"/>
            <a:ext cx="9817165" cy="523220"/>
          </a:xfrm>
          <a:prstGeom prst="rect">
            <a:avLst/>
          </a:prstGeom>
          <a:noFill/>
        </p:spPr>
        <p:txBody>
          <a:bodyPr wrap="square">
            <a:spAutoFit/>
          </a:bodyPr>
          <a:lstStyle/>
          <a:p>
            <a:pPr>
              <a:spcAft>
                <a:spcPts val="1600"/>
              </a:spcAft>
            </a:pPr>
            <a:r>
              <a:rPr lang="en-US" sz="2800" b="1" dirty="0">
                <a:solidFill>
                  <a:schemeClr val="bg1"/>
                </a:solidFill>
              </a:rPr>
              <a:t>Tools: </a:t>
            </a:r>
            <a:r>
              <a:rPr lang="en-US" sz="2800" dirty="0" err="1">
                <a:solidFill>
                  <a:schemeClr val="bg1"/>
                </a:solidFill>
              </a:rPr>
              <a:t>Jupyter</a:t>
            </a:r>
            <a:r>
              <a:rPr lang="en-US" sz="2800" dirty="0">
                <a:solidFill>
                  <a:schemeClr val="bg1"/>
                </a:solidFill>
              </a:rPr>
              <a:t> Notebook - Pandas, Matplotlib, </a:t>
            </a:r>
            <a:r>
              <a:rPr lang="en-US" sz="2800" dirty="0" err="1">
                <a:solidFill>
                  <a:schemeClr val="bg1"/>
                </a:solidFill>
              </a:rPr>
              <a:t>Numpy</a:t>
            </a:r>
            <a:r>
              <a:rPr lang="en-US" sz="2800" dirty="0">
                <a:solidFill>
                  <a:schemeClr val="bg1"/>
                </a:solidFill>
              </a:rPr>
              <a:t>, Seaborn</a:t>
            </a:r>
          </a:p>
        </p:txBody>
      </p:sp>
      <p:grpSp>
        <p:nvGrpSpPr>
          <p:cNvPr id="76" name="Google Shape;287;p48">
            <a:extLst>
              <a:ext uri="{FF2B5EF4-FFF2-40B4-BE49-F238E27FC236}">
                <a16:creationId xmlns:a16="http://schemas.microsoft.com/office/drawing/2014/main" id="{EAB18859-7191-4848-9B6F-66904C98D3B8}"/>
              </a:ext>
            </a:extLst>
          </p:cNvPr>
          <p:cNvGrpSpPr/>
          <p:nvPr/>
        </p:nvGrpSpPr>
        <p:grpSpPr>
          <a:xfrm>
            <a:off x="7034044" y="2266865"/>
            <a:ext cx="1554195" cy="3217636"/>
            <a:chOff x="0" y="1189989"/>
            <a:chExt cx="2214600" cy="3217636"/>
          </a:xfrm>
        </p:grpSpPr>
        <p:sp>
          <p:nvSpPr>
            <p:cNvPr id="77" name="Google Shape;288;p48">
              <a:extLst>
                <a:ext uri="{FF2B5EF4-FFF2-40B4-BE49-F238E27FC236}">
                  <a16:creationId xmlns:a16="http://schemas.microsoft.com/office/drawing/2014/main" id="{0E17098D-5A40-4D09-BFF1-15B86A228281}"/>
                </a:ext>
              </a:extLst>
            </p:cNvPr>
            <p:cNvSpPr/>
            <p:nvPr/>
          </p:nvSpPr>
          <p:spPr>
            <a:xfrm>
              <a:off x="0" y="1189989"/>
              <a:ext cx="2214600" cy="669000"/>
            </a:xfrm>
            <a:prstGeom prst="homePlate">
              <a:avLst>
                <a:gd name="adj" fmla="val 50000"/>
              </a:avLst>
            </a:prstGeom>
            <a:solidFill>
              <a:srgbClr val="0944A1"/>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Loaded Data</a:t>
              </a:r>
              <a:endParaRPr sz="2000">
                <a:solidFill>
                  <a:srgbClr val="FFFFFF"/>
                </a:solidFill>
                <a:latin typeface="Roboto"/>
                <a:ea typeface="Roboto"/>
                <a:cs typeface="Roboto"/>
                <a:sym typeface="Roboto"/>
              </a:endParaRPr>
            </a:p>
          </p:txBody>
        </p:sp>
        <p:sp>
          <p:nvSpPr>
            <p:cNvPr id="78" name="Google Shape;289;p48">
              <a:extLst>
                <a:ext uri="{FF2B5EF4-FFF2-40B4-BE49-F238E27FC236}">
                  <a16:creationId xmlns:a16="http://schemas.microsoft.com/office/drawing/2014/main" id="{1D6B21CA-2B97-4731-99AC-11B057F0B9FC}"/>
                </a:ext>
              </a:extLst>
            </p:cNvPr>
            <p:cNvSpPr txBox="1"/>
            <p:nvPr/>
          </p:nvSpPr>
          <p:spPr>
            <a:xfrm>
              <a:off x="295050" y="2057125"/>
              <a:ext cx="1624500" cy="2350500"/>
            </a:xfrm>
            <a:prstGeom prst="rect">
              <a:avLst/>
            </a:prstGeom>
            <a:noFill/>
            <a:ln>
              <a:noFill/>
            </a:ln>
          </p:spPr>
          <p:txBody>
            <a:bodyPr spcFirstLastPara="1" wrap="square" lIns="91425" tIns="91425" rIns="91425" bIns="91425" anchor="t" anchorCtr="0">
              <a:noAutofit/>
            </a:bodyPr>
            <a:lstStyle/>
            <a:p>
              <a:pPr>
                <a:lnSpc>
                  <a:spcPct val="115000"/>
                </a:lnSpc>
              </a:pPr>
              <a:endParaRPr sz="1200" dirty="0">
                <a:latin typeface="Roboto"/>
                <a:ea typeface="Roboto"/>
                <a:cs typeface="Roboto"/>
                <a:sym typeface="Roboto"/>
              </a:endParaRPr>
            </a:p>
          </p:txBody>
        </p:sp>
      </p:grpSp>
      <p:grpSp>
        <p:nvGrpSpPr>
          <p:cNvPr id="79" name="Google Shape;290;p48">
            <a:extLst>
              <a:ext uri="{FF2B5EF4-FFF2-40B4-BE49-F238E27FC236}">
                <a16:creationId xmlns:a16="http://schemas.microsoft.com/office/drawing/2014/main" id="{82FA008F-5B77-48BD-901A-A074AFB1C55E}"/>
              </a:ext>
            </a:extLst>
          </p:cNvPr>
          <p:cNvGrpSpPr/>
          <p:nvPr/>
        </p:nvGrpSpPr>
        <p:grpSpPr>
          <a:xfrm>
            <a:off x="8360929" y="2266651"/>
            <a:ext cx="2275949" cy="3019500"/>
            <a:chOff x="1838325" y="1189775"/>
            <a:chExt cx="2064000" cy="3019500"/>
          </a:xfrm>
        </p:grpSpPr>
        <p:sp>
          <p:nvSpPr>
            <p:cNvPr id="80" name="Google Shape;291;p48">
              <a:extLst>
                <a:ext uri="{FF2B5EF4-FFF2-40B4-BE49-F238E27FC236}">
                  <a16:creationId xmlns:a16="http://schemas.microsoft.com/office/drawing/2014/main" id="{C1AEF7D3-043C-43AD-B77E-7B3E75482915}"/>
                </a:ext>
              </a:extLst>
            </p:cNvPr>
            <p:cNvSpPr/>
            <p:nvPr/>
          </p:nvSpPr>
          <p:spPr>
            <a:xfrm>
              <a:off x="1838325" y="1189775"/>
              <a:ext cx="2064000" cy="669000"/>
            </a:xfrm>
            <a:prstGeom prst="chevron">
              <a:avLst>
                <a:gd name="adj" fmla="val 50000"/>
              </a:avLst>
            </a:prstGeom>
            <a:solidFill>
              <a:srgbClr val="0C58D3"/>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Created DataFrame</a:t>
              </a:r>
              <a:endParaRPr sz="2000">
                <a:solidFill>
                  <a:srgbClr val="FFFFFF"/>
                </a:solidFill>
                <a:latin typeface="Roboto"/>
                <a:ea typeface="Roboto"/>
                <a:cs typeface="Roboto"/>
                <a:sym typeface="Roboto"/>
              </a:endParaRPr>
            </a:p>
          </p:txBody>
        </p:sp>
        <p:sp>
          <p:nvSpPr>
            <p:cNvPr id="81" name="Google Shape;292;p48">
              <a:extLst>
                <a:ext uri="{FF2B5EF4-FFF2-40B4-BE49-F238E27FC236}">
                  <a16:creationId xmlns:a16="http://schemas.microsoft.com/office/drawing/2014/main" id="{497F7028-9BB1-4D51-950A-4CDA45254C48}"/>
                </a:ext>
              </a:extLst>
            </p:cNvPr>
            <p:cNvSpPr txBox="1"/>
            <p:nvPr/>
          </p:nvSpPr>
          <p:spPr>
            <a:xfrm>
              <a:off x="1892250" y="1858775"/>
              <a:ext cx="1870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Selected features that were most relevant to the analysis</a:t>
              </a:r>
              <a:endParaRPr sz="1400" dirty="0">
                <a:latin typeface="Roboto"/>
                <a:ea typeface="Roboto"/>
                <a:cs typeface="Roboto"/>
                <a:sym typeface="Roboto"/>
              </a:endParaRPr>
            </a:p>
          </p:txBody>
        </p:sp>
      </p:grpSp>
      <p:grpSp>
        <p:nvGrpSpPr>
          <p:cNvPr id="82" name="Google Shape;293;p48">
            <a:extLst>
              <a:ext uri="{FF2B5EF4-FFF2-40B4-BE49-F238E27FC236}">
                <a16:creationId xmlns:a16="http://schemas.microsoft.com/office/drawing/2014/main" id="{C8EE9155-46A6-45DE-85BE-0280ADC5F6FB}"/>
              </a:ext>
            </a:extLst>
          </p:cNvPr>
          <p:cNvGrpSpPr/>
          <p:nvPr/>
        </p:nvGrpSpPr>
        <p:grpSpPr>
          <a:xfrm>
            <a:off x="10318325" y="2266651"/>
            <a:ext cx="2630747" cy="3019500"/>
            <a:chOff x="3333405" y="1189775"/>
            <a:chExt cx="2074845" cy="3019500"/>
          </a:xfrm>
        </p:grpSpPr>
        <p:sp>
          <p:nvSpPr>
            <p:cNvPr id="83" name="Google Shape;294;p48">
              <a:extLst>
                <a:ext uri="{FF2B5EF4-FFF2-40B4-BE49-F238E27FC236}">
                  <a16:creationId xmlns:a16="http://schemas.microsoft.com/office/drawing/2014/main" id="{07A12334-67D4-4258-9F13-15CDE272ECD4}"/>
                </a:ext>
              </a:extLst>
            </p:cNvPr>
            <p:cNvSpPr/>
            <p:nvPr/>
          </p:nvSpPr>
          <p:spPr>
            <a:xfrm>
              <a:off x="3333405" y="1189775"/>
              <a:ext cx="2064000" cy="669000"/>
            </a:xfrm>
            <a:prstGeom prst="chevron">
              <a:avLst>
                <a:gd name="adj" fmla="val 50000"/>
              </a:avLst>
            </a:prstGeom>
            <a:solidFill>
              <a:srgbClr val="0D5DDF"/>
            </a:solidFill>
            <a:ln>
              <a:noFill/>
            </a:ln>
          </p:spPr>
          <p:txBody>
            <a:bodyPr spcFirstLastPara="1" wrap="square" lIns="91425" tIns="91425" rIns="91425" bIns="91425" anchor="ctr" anchorCtr="0">
              <a:noAutofit/>
            </a:bodyPr>
            <a:lstStyle/>
            <a:p>
              <a:pPr algn="ctr"/>
              <a:r>
                <a:rPr lang="en" sz="2000" dirty="0">
                  <a:solidFill>
                    <a:srgbClr val="FFFFFF"/>
                  </a:solidFill>
                  <a:latin typeface="Roboto"/>
                  <a:ea typeface="Roboto"/>
                  <a:cs typeface="Roboto"/>
                  <a:sym typeface="Roboto"/>
                </a:rPr>
                <a:t>Explored the Data</a:t>
              </a:r>
              <a:endParaRPr sz="2000" dirty="0">
                <a:solidFill>
                  <a:srgbClr val="FFFFFF"/>
                </a:solidFill>
                <a:latin typeface="Roboto"/>
                <a:ea typeface="Roboto"/>
                <a:cs typeface="Roboto"/>
                <a:sym typeface="Roboto"/>
              </a:endParaRPr>
            </a:p>
          </p:txBody>
        </p:sp>
        <p:sp>
          <p:nvSpPr>
            <p:cNvPr id="84" name="Google Shape;295;p48">
              <a:extLst>
                <a:ext uri="{FF2B5EF4-FFF2-40B4-BE49-F238E27FC236}">
                  <a16:creationId xmlns:a16="http://schemas.microsoft.com/office/drawing/2014/main" id="{11C5359D-9D76-47AD-994B-D9F48AA395C2}"/>
                </a:ext>
              </a:extLst>
            </p:cNvPr>
            <p:cNvSpPr txBox="1"/>
            <p:nvPr/>
          </p:nvSpPr>
          <p:spPr>
            <a:xfrm>
              <a:off x="3516750" y="1858775"/>
              <a:ext cx="1891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Used visualizations &amp; descriptive statistics. Determined data types, value counts &amp; checked for null values.</a:t>
              </a:r>
              <a:endParaRPr sz="1400" dirty="0">
                <a:latin typeface="Roboto"/>
                <a:ea typeface="Roboto"/>
                <a:cs typeface="Roboto"/>
                <a:sym typeface="Roboto"/>
              </a:endParaRPr>
            </a:p>
          </p:txBody>
        </p:sp>
      </p:grpSp>
      <p:grpSp>
        <p:nvGrpSpPr>
          <p:cNvPr id="85" name="Google Shape;296;p48">
            <a:extLst>
              <a:ext uri="{FF2B5EF4-FFF2-40B4-BE49-F238E27FC236}">
                <a16:creationId xmlns:a16="http://schemas.microsoft.com/office/drawing/2014/main" id="{ACEBB943-0A4C-463D-8744-15ED024B4084}"/>
              </a:ext>
            </a:extLst>
          </p:cNvPr>
          <p:cNvGrpSpPr/>
          <p:nvPr/>
        </p:nvGrpSpPr>
        <p:grpSpPr>
          <a:xfrm>
            <a:off x="15307292" y="2274714"/>
            <a:ext cx="2482166" cy="3019500"/>
            <a:chOff x="6874025" y="1189775"/>
            <a:chExt cx="2064000" cy="3019500"/>
          </a:xfrm>
        </p:grpSpPr>
        <p:sp>
          <p:nvSpPr>
            <p:cNvPr id="86" name="Google Shape;297;p48">
              <a:extLst>
                <a:ext uri="{FF2B5EF4-FFF2-40B4-BE49-F238E27FC236}">
                  <a16:creationId xmlns:a16="http://schemas.microsoft.com/office/drawing/2014/main" id="{108BF6C0-AC49-43B7-9BF3-B7E389B1322B}"/>
                </a:ext>
              </a:extLst>
            </p:cNvPr>
            <p:cNvSpPr/>
            <p:nvPr/>
          </p:nvSpPr>
          <p:spPr>
            <a:xfrm>
              <a:off x="6874025" y="1189775"/>
              <a:ext cx="2064000" cy="669000"/>
            </a:xfrm>
            <a:prstGeom prst="chevron">
              <a:avLst>
                <a:gd name="adj" fmla="val 50000"/>
              </a:avLst>
            </a:prstGeom>
            <a:solidFill>
              <a:srgbClr val="307BF3"/>
            </a:solidFill>
            <a:ln>
              <a:noFill/>
            </a:ln>
          </p:spPr>
          <p:txBody>
            <a:bodyPr spcFirstLastPara="1" wrap="square" lIns="91425" tIns="91425" rIns="91425" bIns="91425" anchor="ctr" anchorCtr="0">
              <a:noAutofit/>
            </a:bodyPr>
            <a:lstStyle/>
            <a:p>
              <a:pPr algn="ctr"/>
              <a:r>
                <a:rPr lang="en" sz="2000">
                  <a:solidFill>
                    <a:srgbClr val="FFFFFF"/>
                  </a:solidFill>
                  <a:latin typeface="Roboto"/>
                  <a:ea typeface="Roboto"/>
                  <a:cs typeface="Roboto"/>
                  <a:sym typeface="Roboto"/>
                </a:rPr>
                <a:t>Visualized Features</a:t>
              </a:r>
              <a:endParaRPr sz="2000">
                <a:solidFill>
                  <a:srgbClr val="FFFFFF"/>
                </a:solidFill>
                <a:latin typeface="Roboto"/>
                <a:ea typeface="Roboto"/>
                <a:cs typeface="Roboto"/>
                <a:sym typeface="Roboto"/>
              </a:endParaRPr>
            </a:p>
          </p:txBody>
        </p:sp>
        <p:sp>
          <p:nvSpPr>
            <p:cNvPr id="87" name="Google Shape;298;p48">
              <a:extLst>
                <a:ext uri="{FF2B5EF4-FFF2-40B4-BE49-F238E27FC236}">
                  <a16:creationId xmlns:a16="http://schemas.microsoft.com/office/drawing/2014/main" id="{C9367087-C164-49D9-9B70-937E3240C216}"/>
                </a:ext>
              </a:extLst>
            </p:cNvPr>
            <p:cNvSpPr txBox="1"/>
            <p:nvPr/>
          </p:nvSpPr>
          <p:spPr>
            <a:xfrm>
              <a:off x="7093775" y="1858775"/>
              <a:ext cx="1624500" cy="2350500"/>
            </a:xfrm>
            <a:prstGeom prst="rect">
              <a:avLst/>
            </a:prstGeom>
            <a:noFill/>
            <a:ln>
              <a:noFill/>
            </a:ln>
          </p:spPr>
          <p:txBody>
            <a:bodyPr spcFirstLastPara="1" wrap="square" lIns="91425" tIns="91425" rIns="91425" bIns="91425" anchor="t" anchorCtr="0">
              <a:noAutofit/>
            </a:bodyPr>
            <a:lstStyle/>
            <a:p>
              <a:pPr algn="ctr">
                <a:lnSpc>
                  <a:spcPct val="115000"/>
                </a:lnSpc>
              </a:pPr>
              <a:r>
                <a:rPr lang="en" sz="1400" dirty="0">
                  <a:latin typeface="Roboto"/>
                  <a:ea typeface="Roboto"/>
                  <a:cs typeface="Roboto"/>
                  <a:sym typeface="Roboto"/>
                </a:rPr>
                <a:t>Utilized scatterplots to look for any correlations</a:t>
              </a:r>
              <a:endParaRPr sz="1400" dirty="0">
                <a:latin typeface="Roboto"/>
                <a:ea typeface="Roboto"/>
                <a:cs typeface="Roboto"/>
                <a:sym typeface="Roboto"/>
              </a:endParaRPr>
            </a:p>
          </p:txBody>
        </p:sp>
      </p:grpSp>
      <p:grpSp>
        <p:nvGrpSpPr>
          <p:cNvPr id="88" name="Google Shape;299;p48">
            <a:extLst>
              <a:ext uri="{FF2B5EF4-FFF2-40B4-BE49-F238E27FC236}">
                <a16:creationId xmlns:a16="http://schemas.microsoft.com/office/drawing/2014/main" id="{E308DB9C-AD39-4BB3-BFDE-DA9984EF1FDA}"/>
              </a:ext>
            </a:extLst>
          </p:cNvPr>
          <p:cNvGrpSpPr/>
          <p:nvPr/>
        </p:nvGrpSpPr>
        <p:grpSpPr>
          <a:xfrm>
            <a:off x="12657411" y="2278564"/>
            <a:ext cx="2907337" cy="3217850"/>
            <a:chOff x="5195350" y="1189775"/>
            <a:chExt cx="2064000" cy="3217850"/>
          </a:xfrm>
        </p:grpSpPr>
        <p:sp>
          <p:nvSpPr>
            <p:cNvPr id="89" name="Google Shape;300;p48">
              <a:extLst>
                <a:ext uri="{FF2B5EF4-FFF2-40B4-BE49-F238E27FC236}">
                  <a16:creationId xmlns:a16="http://schemas.microsoft.com/office/drawing/2014/main" id="{F4B50A52-C65D-4A50-856B-86C2621E9666}"/>
                </a:ext>
              </a:extLst>
            </p:cNvPr>
            <p:cNvSpPr/>
            <p:nvPr/>
          </p:nvSpPr>
          <p:spPr>
            <a:xfrm>
              <a:off x="5195350" y="1189775"/>
              <a:ext cx="2064000" cy="669000"/>
            </a:xfrm>
            <a:prstGeom prst="chevron">
              <a:avLst>
                <a:gd name="adj" fmla="val 50000"/>
              </a:avLst>
            </a:prstGeom>
            <a:solidFill>
              <a:srgbClr val="0E65F0"/>
            </a:solidFill>
            <a:ln>
              <a:noFill/>
            </a:ln>
          </p:spPr>
          <p:txBody>
            <a:bodyPr spcFirstLastPara="1" wrap="square" lIns="91425" tIns="91425" rIns="91425" bIns="91425" anchor="ctr" anchorCtr="0">
              <a:noAutofit/>
            </a:bodyPr>
            <a:lstStyle/>
            <a:p>
              <a:pPr algn="ctr"/>
              <a:r>
                <a:rPr lang="en" sz="2000" dirty="0">
                  <a:solidFill>
                    <a:srgbClr val="FFFFFF"/>
                  </a:solidFill>
                  <a:latin typeface="Roboto"/>
                  <a:ea typeface="Roboto"/>
                  <a:cs typeface="Roboto"/>
                  <a:sym typeface="Roboto"/>
                </a:rPr>
                <a:t>Changed Data Types</a:t>
              </a:r>
              <a:endParaRPr sz="2000" dirty="0">
                <a:solidFill>
                  <a:srgbClr val="FFFFFF"/>
                </a:solidFill>
                <a:latin typeface="Roboto"/>
                <a:ea typeface="Roboto"/>
                <a:cs typeface="Roboto"/>
                <a:sym typeface="Roboto"/>
              </a:endParaRPr>
            </a:p>
          </p:txBody>
        </p:sp>
        <p:sp>
          <p:nvSpPr>
            <p:cNvPr id="90" name="Google Shape;301;p48">
              <a:extLst>
                <a:ext uri="{FF2B5EF4-FFF2-40B4-BE49-F238E27FC236}">
                  <a16:creationId xmlns:a16="http://schemas.microsoft.com/office/drawing/2014/main" id="{813D79FA-C845-4EC1-AB6C-33653F48761D}"/>
                </a:ext>
              </a:extLst>
            </p:cNvPr>
            <p:cNvSpPr txBox="1"/>
            <p:nvPr/>
          </p:nvSpPr>
          <p:spPr>
            <a:xfrm>
              <a:off x="5461650" y="2057125"/>
              <a:ext cx="1624500" cy="2350500"/>
            </a:xfrm>
            <a:prstGeom prst="rect">
              <a:avLst/>
            </a:prstGeom>
            <a:noFill/>
            <a:ln>
              <a:noFill/>
            </a:ln>
          </p:spPr>
          <p:txBody>
            <a:bodyPr spcFirstLastPara="1" wrap="square" lIns="91425" tIns="91425" rIns="91425" bIns="91425" anchor="t" anchorCtr="0">
              <a:noAutofit/>
            </a:bodyPr>
            <a:lstStyle/>
            <a:p>
              <a:pPr>
                <a:lnSpc>
                  <a:spcPct val="115000"/>
                </a:lnSpc>
              </a:pPr>
              <a:endParaRPr sz="1200">
                <a:latin typeface="Roboto"/>
                <a:ea typeface="Roboto"/>
                <a:cs typeface="Roboto"/>
                <a:sym typeface="Roboto"/>
              </a:endParaRPr>
            </a:p>
          </p:txBody>
        </p:sp>
      </p:grpSp>
      <p:sp>
        <p:nvSpPr>
          <p:cNvPr id="91" name="Google Shape;304;p48">
            <a:extLst>
              <a:ext uri="{FF2B5EF4-FFF2-40B4-BE49-F238E27FC236}">
                <a16:creationId xmlns:a16="http://schemas.microsoft.com/office/drawing/2014/main" id="{35F78F26-5468-4AAB-81D4-17392A36108F}"/>
              </a:ext>
            </a:extLst>
          </p:cNvPr>
          <p:cNvSpPr txBox="1">
            <a:spLocks/>
          </p:cNvSpPr>
          <p:nvPr/>
        </p:nvSpPr>
        <p:spPr>
          <a:xfrm>
            <a:off x="7240228" y="4818771"/>
            <a:ext cx="8724049" cy="4014420"/>
          </a:xfrm>
          <a:prstGeom prst="rect">
            <a:avLst/>
          </a:prstGeom>
        </p:spPr>
        <p:txBody>
          <a:bodyPr spcFirstLastPara="1" vert="horz" wrap="square" lIns="91425" tIns="91425" rIns="91425" bIns="91425" rtlCol="0" anchor="t" anchorCtr="0">
            <a:noAutofit/>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457200" indent="-323850">
              <a:lnSpc>
                <a:spcPct val="115000"/>
              </a:lnSpc>
              <a:spcBef>
                <a:spcPts val="0"/>
              </a:spcBef>
              <a:buSzPts val="1500"/>
              <a:buFont typeface="Arial" panose="020B0604020202020204" pitchFamily="34" charset="0"/>
              <a:buChar char="●"/>
            </a:pPr>
            <a:r>
              <a:rPr lang="en-US" sz="1800" dirty="0"/>
              <a:t>Many outliers in the dataset</a:t>
            </a:r>
          </a:p>
          <a:p>
            <a:pPr marL="914400" lvl="1" indent="-304800">
              <a:lnSpc>
                <a:spcPct val="115000"/>
              </a:lnSpc>
              <a:spcBef>
                <a:spcPts val="0"/>
              </a:spcBef>
              <a:buSzPts val="1200"/>
              <a:buFont typeface="Arial" panose="020B0604020202020204" pitchFamily="34" charset="0"/>
              <a:buChar char="○"/>
            </a:pPr>
            <a:r>
              <a:rPr lang="en-US" sz="1800" dirty="0"/>
              <a:t>Ex. Homes with 25+ rooms and over 8+ bathrooms</a:t>
            </a:r>
          </a:p>
          <a:p>
            <a:pPr marL="457200" indent="-323850">
              <a:lnSpc>
                <a:spcPct val="115000"/>
              </a:lnSpc>
              <a:spcBef>
                <a:spcPts val="0"/>
              </a:spcBef>
              <a:buSzPts val="1500"/>
              <a:buFont typeface="Arial" panose="020B0604020202020204" pitchFamily="34" charset="0"/>
              <a:buChar char="●"/>
            </a:pPr>
            <a:r>
              <a:rPr lang="en-US" sz="1800" dirty="0"/>
              <a:t>We hypothesized that there were other types of real estate and decided to use Price per </a:t>
            </a:r>
            <a:r>
              <a:rPr lang="en-US" sz="1800" dirty="0" err="1"/>
              <a:t>Bdr</a:t>
            </a:r>
            <a:r>
              <a:rPr lang="en-US" sz="1800" dirty="0"/>
              <a:t> or Price per Room to normalize the data set. </a:t>
            </a:r>
          </a:p>
        </p:txBody>
      </p:sp>
      <p:pic>
        <p:nvPicPr>
          <p:cNvPr id="92" name="Google Shape;305;p48">
            <a:extLst>
              <a:ext uri="{FF2B5EF4-FFF2-40B4-BE49-F238E27FC236}">
                <a16:creationId xmlns:a16="http://schemas.microsoft.com/office/drawing/2014/main" id="{8F8487BA-1FD7-4FE4-ABDF-1B7C6D06456C}"/>
              </a:ext>
            </a:extLst>
          </p:cNvPr>
          <p:cNvPicPr preferRelativeResize="0"/>
          <p:nvPr/>
        </p:nvPicPr>
        <p:blipFill>
          <a:blip r:embed="rId3">
            <a:alphaModFix/>
          </a:blip>
          <a:stretch>
            <a:fillRect/>
          </a:stretch>
        </p:blipFill>
        <p:spPr>
          <a:xfrm>
            <a:off x="8992641" y="6337011"/>
            <a:ext cx="6086206" cy="3079237"/>
          </a:xfrm>
          <a:prstGeom prst="rect">
            <a:avLst/>
          </a:prstGeom>
          <a:noFill/>
          <a:ln>
            <a:noFill/>
          </a:ln>
        </p:spPr>
      </p:pic>
      <p:sp>
        <p:nvSpPr>
          <p:cNvPr id="93" name="Google Shape;306;p48">
            <a:extLst>
              <a:ext uri="{FF2B5EF4-FFF2-40B4-BE49-F238E27FC236}">
                <a16:creationId xmlns:a16="http://schemas.microsoft.com/office/drawing/2014/main" id="{EEBADB7C-5B7C-4686-BF61-F36870FDADF2}"/>
              </a:ext>
            </a:extLst>
          </p:cNvPr>
          <p:cNvSpPr txBox="1">
            <a:spLocks/>
          </p:cNvSpPr>
          <p:nvPr/>
        </p:nvSpPr>
        <p:spPr>
          <a:xfrm>
            <a:off x="7347261" y="4129099"/>
            <a:ext cx="7066500" cy="572700"/>
          </a:xfrm>
          <a:prstGeom prst="rect">
            <a:avLst/>
          </a:prstGeom>
        </p:spPr>
        <p:txBody>
          <a:bodyPr spcFirstLastPara="1" vert="horz" wrap="square" lIns="91425" tIns="91425" rIns="91425" bIns="91425" rtlCol="0" anchor="b" anchorCtr="0">
            <a:noAutofit/>
          </a:bodyPr>
          <a:lst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a:lstStyle>
          <a:p>
            <a:r>
              <a:rPr lang="en-US" sz="2800" dirty="0"/>
              <a:t>Main Takeaway:</a:t>
            </a:r>
          </a:p>
        </p:txBody>
      </p:sp>
    </p:spTree>
    <p:extLst>
      <p:ext uri="{BB962C8B-B14F-4D97-AF65-F5344CB8AC3E}">
        <p14:creationId xmlns:p14="http://schemas.microsoft.com/office/powerpoint/2010/main" val="3754838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7189639-CBF0-437E-A3B3-C204509AE028}"/>
              </a:ext>
            </a:extLst>
          </p:cNvPr>
          <p:cNvGrpSpPr/>
          <p:nvPr/>
        </p:nvGrpSpPr>
        <p:grpSpPr>
          <a:xfrm>
            <a:off x="5223489" y="1188586"/>
            <a:ext cx="7841022" cy="1754327"/>
            <a:chOff x="3482326" y="792390"/>
            <a:chExt cx="5227348" cy="1169551"/>
          </a:xfrm>
        </p:grpSpPr>
        <p:sp>
          <p:nvSpPr>
            <p:cNvPr id="19" name="Rectangle 18">
              <a:extLst>
                <a:ext uri="{FF2B5EF4-FFF2-40B4-BE49-F238E27FC236}">
                  <a16:creationId xmlns:a16="http://schemas.microsoft.com/office/drawing/2014/main" id="{723D2549-13AD-40C0-BE41-5630B9D12127}"/>
                </a:ext>
              </a:extLst>
            </p:cNvPr>
            <p:cNvSpPr/>
            <p:nvPr/>
          </p:nvSpPr>
          <p:spPr>
            <a:xfrm>
              <a:off x="3482326" y="805140"/>
              <a:ext cx="5227348" cy="1055914"/>
            </a:xfrm>
            <a:prstGeom prst="rect">
              <a:avLst/>
            </a:prstGeom>
            <a:solidFill>
              <a:schemeClr val="bg1">
                <a:lumMod val="85000"/>
                <a:alpha val="92000"/>
              </a:schemeClr>
            </a:solidFill>
            <a:ln w="19050">
              <a:gradFill flip="none" rotWithShape="1">
                <a:gsLst>
                  <a:gs pos="0">
                    <a:schemeClr val="accent2"/>
                  </a:gs>
                  <a:gs pos="100000">
                    <a:schemeClr val="accent1"/>
                  </a:gs>
                </a:gsLst>
                <a:lin ang="10800000" scaled="1"/>
                <a:tileRect/>
              </a:gradFill>
            </a:ln>
            <a:effectLst>
              <a:outerShdw blurRad="3810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0" dirty="0"/>
            </a:p>
          </p:txBody>
        </p:sp>
        <p:sp>
          <p:nvSpPr>
            <p:cNvPr id="20" name="TextBox 19">
              <a:extLst>
                <a:ext uri="{FF2B5EF4-FFF2-40B4-BE49-F238E27FC236}">
                  <a16:creationId xmlns:a16="http://schemas.microsoft.com/office/drawing/2014/main" id="{D91C4928-1A9F-4E41-BB0B-515C51259E3C}"/>
                </a:ext>
              </a:extLst>
            </p:cNvPr>
            <p:cNvSpPr txBox="1"/>
            <p:nvPr/>
          </p:nvSpPr>
          <p:spPr>
            <a:xfrm>
              <a:off x="3655685" y="792390"/>
              <a:ext cx="4880629" cy="1169551"/>
            </a:xfrm>
            <a:prstGeom prst="rect">
              <a:avLst/>
            </a:prstGeom>
            <a:noFill/>
          </p:spPr>
          <p:txBody>
            <a:bodyPr wrap="square" rtlCol="0">
              <a:spAutoFit/>
            </a:bodyPr>
            <a:lstStyle>
              <a:defPPr>
                <a:defRPr lang="en-US"/>
              </a:defPPr>
              <a:lvl1pPr algn="ctr">
                <a:defRPr sz="3600" spc="100">
                  <a:gradFill flip="none" rotWithShape="1">
                    <a:gsLst>
                      <a:gs pos="0">
                        <a:srgbClr val="44CADF"/>
                      </a:gs>
                      <a:gs pos="100000">
                        <a:srgbClr val="24AE54"/>
                      </a:gs>
                    </a:gsLst>
                    <a:lin ang="10800000" scaled="1"/>
                    <a:tileRect/>
                  </a:gradFill>
                  <a:latin typeface="Impact" panose="020B0806030902050204" pitchFamily="34" charset="0"/>
                </a:defRPr>
              </a:lvl1pPr>
            </a:lstStyle>
            <a:p>
              <a:r>
                <a:rPr lang="en" sz="5400" dirty="0">
                  <a:gradFill flip="none" rotWithShape="1">
                    <a:gsLst>
                      <a:gs pos="0">
                        <a:schemeClr val="accent1">
                          <a:lumMod val="75000"/>
                        </a:schemeClr>
                      </a:gs>
                      <a:gs pos="100000">
                        <a:schemeClr val="accent2"/>
                      </a:gs>
                    </a:gsLst>
                    <a:lin ang="10800000" scaled="1"/>
                    <a:tileRect/>
                  </a:gradFill>
                </a:rPr>
                <a:t>SQL Database- Data points and connections</a:t>
              </a:r>
              <a:endParaRPr lang="en-US" sz="5400" dirty="0">
                <a:gradFill flip="none" rotWithShape="1">
                  <a:gsLst>
                    <a:gs pos="0">
                      <a:schemeClr val="accent1">
                        <a:lumMod val="75000"/>
                      </a:schemeClr>
                    </a:gs>
                    <a:gs pos="100000">
                      <a:schemeClr val="accent2"/>
                    </a:gs>
                  </a:gsLst>
                  <a:lin ang="10800000" scaled="1"/>
                  <a:tileRect/>
                </a:gradFill>
              </a:endParaRPr>
            </a:p>
          </p:txBody>
        </p:sp>
      </p:grpSp>
      <p:grpSp>
        <p:nvGrpSpPr>
          <p:cNvPr id="61" name="Graphic 8">
            <a:extLst>
              <a:ext uri="{FF2B5EF4-FFF2-40B4-BE49-F238E27FC236}">
                <a16:creationId xmlns:a16="http://schemas.microsoft.com/office/drawing/2014/main" id="{33F7BC7F-8A46-41A7-B736-2B587C34340A}"/>
              </a:ext>
            </a:extLst>
          </p:cNvPr>
          <p:cNvGrpSpPr/>
          <p:nvPr/>
        </p:nvGrpSpPr>
        <p:grpSpPr>
          <a:xfrm>
            <a:off x="-640860" y="-678508"/>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62" name="Graphic 8">
              <a:extLst>
                <a:ext uri="{FF2B5EF4-FFF2-40B4-BE49-F238E27FC236}">
                  <a16:creationId xmlns:a16="http://schemas.microsoft.com/office/drawing/2014/main" id="{A3EFCFEA-4588-4032-98C1-1BE9F5FA4C03}"/>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D1BFE03A-3E32-4B30-BDA3-4D874C676985}"/>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9B602998-27CC-4F9D-B371-DF0BB932D9B1}"/>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D28FDEBD-648F-4F69-9FAA-41246081F5A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6354F774-8E46-456F-9288-C73291C4EB4C}"/>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E53517CD-DBA1-4999-9DD5-95979E8FA892}"/>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98BEC7BD-2719-4CAD-9DEA-BD4FF5336B64}"/>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9" name="Graphic 8">
              <a:extLst>
                <a:ext uri="{FF2B5EF4-FFF2-40B4-BE49-F238E27FC236}">
                  <a16:creationId xmlns:a16="http://schemas.microsoft.com/office/drawing/2014/main" id="{9FAD3989-0E4E-4850-B8C0-74632BE3A549}"/>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70" name="Graphic 8">
            <a:extLst>
              <a:ext uri="{FF2B5EF4-FFF2-40B4-BE49-F238E27FC236}">
                <a16:creationId xmlns:a16="http://schemas.microsoft.com/office/drawing/2014/main" id="{F758D3F4-00A9-442A-9568-1B2E2371A3EC}"/>
              </a:ext>
            </a:extLst>
          </p:cNvPr>
          <p:cNvGrpSpPr/>
          <p:nvPr/>
        </p:nvGrpSpPr>
        <p:grpSpPr>
          <a:xfrm rot="9000000">
            <a:off x="13284426" y="-1293121"/>
            <a:ext cx="4276314" cy="5517209"/>
            <a:chOff x="9093654" y="1001354"/>
            <a:chExt cx="2927772" cy="3777349"/>
          </a:xfrm>
          <a:gradFill>
            <a:gsLst>
              <a:gs pos="0">
                <a:srgbClr val="44CADF">
                  <a:alpha val="16000"/>
                </a:srgbClr>
              </a:gs>
              <a:gs pos="100000">
                <a:srgbClr val="24AE54">
                  <a:alpha val="16000"/>
                </a:srgbClr>
              </a:gs>
            </a:gsLst>
            <a:lin ang="5400000" scaled="1"/>
          </a:gradFill>
        </p:grpSpPr>
        <p:sp>
          <p:nvSpPr>
            <p:cNvPr id="71" name="Graphic 8">
              <a:extLst>
                <a:ext uri="{FF2B5EF4-FFF2-40B4-BE49-F238E27FC236}">
                  <a16:creationId xmlns:a16="http://schemas.microsoft.com/office/drawing/2014/main" id="{2325BAE9-2D7E-4D4F-8455-E74A27F6EF86}"/>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72" name="Graphic 8">
              <a:extLst>
                <a:ext uri="{FF2B5EF4-FFF2-40B4-BE49-F238E27FC236}">
                  <a16:creationId xmlns:a16="http://schemas.microsoft.com/office/drawing/2014/main" id="{FF3AF07A-BF75-4590-8294-C6AD2015CEB4}"/>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73" name="Graphic 8">
              <a:extLst>
                <a:ext uri="{FF2B5EF4-FFF2-40B4-BE49-F238E27FC236}">
                  <a16:creationId xmlns:a16="http://schemas.microsoft.com/office/drawing/2014/main" id="{87B84765-CE9D-4430-BFFF-9327C4E791A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74" name="Graphic 8">
              <a:extLst>
                <a:ext uri="{FF2B5EF4-FFF2-40B4-BE49-F238E27FC236}">
                  <a16:creationId xmlns:a16="http://schemas.microsoft.com/office/drawing/2014/main" id="{7C2749E4-C0D8-4CF8-95A5-5BC15D82AF18}"/>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75" name="Graphic 8">
              <a:extLst>
                <a:ext uri="{FF2B5EF4-FFF2-40B4-BE49-F238E27FC236}">
                  <a16:creationId xmlns:a16="http://schemas.microsoft.com/office/drawing/2014/main" id="{BD4601A4-269A-4724-93C6-A3E0D81CBED4}"/>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76" name="Graphic 8">
              <a:extLst>
                <a:ext uri="{FF2B5EF4-FFF2-40B4-BE49-F238E27FC236}">
                  <a16:creationId xmlns:a16="http://schemas.microsoft.com/office/drawing/2014/main" id="{B8B8F04E-ADCE-4E5C-8CBF-637610FB4C24}"/>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77" name="Graphic 8">
              <a:extLst>
                <a:ext uri="{FF2B5EF4-FFF2-40B4-BE49-F238E27FC236}">
                  <a16:creationId xmlns:a16="http://schemas.microsoft.com/office/drawing/2014/main" id="{3B63FDBD-D356-467A-9551-68A8F2D149BC}"/>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78" name="Graphic 8">
              <a:extLst>
                <a:ext uri="{FF2B5EF4-FFF2-40B4-BE49-F238E27FC236}">
                  <a16:creationId xmlns:a16="http://schemas.microsoft.com/office/drawing/2014/main" id="{5649FD9A-3B97-4FCF-9E3D-7D69FEC2679F}"/>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79" name="Google Shape;273;p46">
            <a:extLst>
              <a:ext uri="{FF2B5EF4-FFF2-40B4-BE49-F238E27FC236}">
                <a16:creationId xmlns:a16="http://schemas.microsoft.com/office/drawing/2014/main" id="{50B600AE-2272-4303-966E-3A537050FE75}"/>
              </a:ext>
            </a:extLst>
          </p:cNvPr>
          <p:cNvPicPr preferRelativeResize="0"/>
          <p:nvPr/>
        </p:nvPicPr>
        <p:blipFill>
          <a:blip r:embed="rId2">
            <a:alphaModFix/>
          </a:blip>
          <a:stretch>
            <a:fillRect/>
          </a:stretch>
        </p:blipFill>
        <p:spPr>
          <a:xfrm>
            <a:off x="1708874" y="3560531"/>
            <a:ext cx="15587234" cy="6156905"/>
          </a:xfrm>
          <a:prstGeom prst="rect">
            <a:avLst/>
          </a:prstGeom>
          <a:noFill/>
          <a:ln>
            <a:noFill/>
          </a:ln>
        </p:spPr>
      </p:pic>
    </p:spTree>
    <p:extLst>
      <p:ext uri="{BB962C8B-B14F-4D97-AF65-F5344CB8AC3E}">
        <p14:creationId xmlns:p14="http://schemas.microsoft.com/office/powerpoint/2010/main" val="387675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1C28"/>
        </a:solidFill>
        <a:effectLst/>
      </p:bgPr>
    </p:bg>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F684C650-0A42-4B0F-97A5-B260F5886221}"/>
              </a:ext>
            </a:extLst>
          </p:cNvPr>
          <p:cNvSpPr txBox="1"/>
          <p:nvPr/>
        </p:nvSpPr>
        <p:spPr>
          <a:xfrm>
            <a:off x="4095206" y="716230"/>
            <a:ext cx="6984533" cy="923330"/>
          </a:xfrm>
          <a:prstGeom prst="rect">
            <a:avLst/>
          </a:prstGeom>
          <a:noFill/>
        </p:spPr>
        <p:txBody>
          <a:bodyPr wrap="square" rtlCol="0">
            <a:spAutoFit/>
          </a:bodyPr>
          <a:lstStyle/>
          <a:p>
            <a:pPr algn="ctr"/>
            <a:r>
              <a:rPr lang="en" sz="5400" spc="150" dirty="0">
                <a:gradFill flip="none" rotWithShape="1">
                  <a:gsLst>
                    <a:gs pos="0">
                      <a:schemeClr val="accent1"/>
                    </a:gs>
                    <a:gs pos="100000">
                      <a:schemeClr val="accent2"/>
                    </a:gs>
                  </a:gsLst>
                  <a:lin ang="10800000" scaled="1"/>
                  <a:tileRect/>
                </a:gradFill>
                <a:latin typeface="Impact" panose="020B0806030902050204" pitchFamily="34" charset="0"/>
              </a:rPr>
              <a:t>Machine Learning</a:t>
            </a:r>
            <a:endParaRPr lang="en-US" sz="5400" spc="150" dirty="0">
              <a:gradFill flip="none" rotWithShape="1">
                <a:gsLst>
                  <a:gs pos="0">
                    <a:schemeClr val="accent1"/>
                  </a:gs>
                  <a:gs pos="100000">
                    <a:schemeClr val="accent2"/>
                  </a:gs>
                </a:gsLst>
                <a:lin ang="10800000" scaled="1"/>
                <a:tileRect/>
              </a:gradFill>
              <a:latin typeface="Impact" panose="020B0806030902050204" pitchFamily="34" charset="0"/>
            </a:endParaRPr>
          </a:p>
        </p:txBody>
      </p:sp>
      <p:grpSp>
        <p:nvGrpSpPr>
          <p:cNvPr id="51" name="Graphic 8">
            <a:extLst>
              <a:ext uri="{FF2B5EF4-FFF2-40B4-BE49-F238E27FC236}">
                <a16:creationId xmlns:a16="http://schemas.microsoft.com/office/drawing/2014/main" id="{61B968EE-9336-4C08-83FE-5F8AED6CEC66}"/>
              </a:ext>
            </a:extLst>
          </p:cNvPr>
          <p:cNvGrpSpPr/>
          <p:nvPr/>
        </p:nvGrpSpPr>
        <p:grpSpPr>
          <a:xfrm>
            <a:off x="-640860" y="-362553"/>
            <a:ext cx="4612785" cy="5951316"/>
            <a:chOff x="9093654" y="1001354"/>
            <a:chExt cx="2927772" cy="3777349"/>
          </a:xfrm>
          <a:gradFill>
            <a:gsLst>
              <a:gs pos="0">
                <a:srgbClr val="44CADF">
                  <a:alpha val="16000"/>
                </a:srgbClr>
              </a:gs>
              <a:gs pos="100000">
                <a:srgbClr val="24AE54">
                  <a:alpha val="16000"/>
                </a:srgbClr>
              </a:gs>
            </a:gsLst>
            <a:lin ang="5400000" scaled="1"/>
          </a:gradFill>
        </p:grpSpPr>
        <p:sp>
          <p:nvSpPr>
            <p:cNvPr id="52" name="Graphic 8">
              <a:extLst>
                <a:ext uri="{FF2B5EF4-FFF2-40B4-BE49-F238E27FC236}">
                  <a16:creationId xmlns:a16="http://schemas.microsoft.com/office/drawing/2014/main" id="{C6FAF879-AAE2-4239-AB93-AB472D2BF4F0}"/>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53" name="Graphic 8">
              <a:extLst>
                <a:ext uri="{FF2B5EF4-FFF2-40B4-BE49-F238E27FC236}">
                  <a16:creationId xmlns:a16="http://schemas.microsoft.com/office/drawing/2014/main" id="{1F8D7F0D-E5B9-4719-8EFF-84EA4E4550D6}"/>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54" name="Graphic 8">
              <a:extLst>
                <a:ext uri="{FF2B5EF4-FFF2-40B4-BE49-F238E27FC236}">
                  <a16:creationId xmlns:a16="http://schemas.microsoft.com/office/drawing/2014/main" id="{7C6ACEB8-82AD-44CE-887A-08EEB5B016DB}"/>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55" name="Graphic 8">
              <a:extLst>
                <a:ext uri="{FF2B5EF4-FFF2-40B4-BE49-F238E27FC236}">
                  <a16:creationId xmlns:a16="http://schemas.microsoft.com/office/drawing/2014/main" id="{2F66BF86-F130-40DE-9A37-2DAB0AAC819E}"/>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56" name="Graphic 8">
              <a:extLst>
                <a:ext uri="{FF2B5EF4-FFF2-40B4-BE49-F238E27FC236}">
                  <a16:creationId xmlns:a16="http://schemas.microsoft.com/office/drawing/2014/main" id="{F8C23A8C-BF76-4C4D-9C43-272892E1FF1A}"/>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57" name="Graphic 8">
              <a:extLst>
                <a:ext uri="{FF2B5EF4-FFF2-40B4-BE49-F238E27FC236}">
                  <a16:creationId xmlns:a16="http://schemas.microsoft.com/office/drawing/2014/main" id="{5751DF25-2627-4649-95A3-4DA1B753D09B}"/>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58" name="Graphic 8">
              <a:extLst>
                <a:ext uri="{FF2B5EF4-FFF2-40B4-BE49-F238E27FC236}">
                  <a16:creationId xmlns:a16="http://schemas.microsoft.com/office/drawing/2014/main" id="{85922009-B301-44BD-8087-64C3F5271FCD}"/>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59" name="Graphic 8">
              <a:extLst>
                <a:ext uri="{FF2B5EF4-FFF2-40B4-BE49-F238E27FC236}">
                  <a16:creationId xmlns:a16="http://schemas.microsoft.com/office/drawing/2014/main" id="{779D4E1A-8F70-4910-BB53-961D8C5EF743}"/>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grpSp>
        <p:nvGrpSpPr>
          <p:cNvPr id="60" name="Graphic 8">
            <a:extLst>
              <a:ext uri="{FF2B5EF4-FFF2-40B4-BE49-F238E27FC236}">
                <a16:creationId xmlns:a16="http://schemas.microsoft.com/office/drawing/2014/main" id="{ACF3CE95-BD9D-49E8-9BE4-40B757734FB2}"/>
              </a:ext>
            </a:extLst>
          </p:cNvPr>
          <p:cNvGrpSpPr/>
          <p:nvPr/>
        </p:nvGrpSpPr>
        <p:grpSpPr>
          <a:xfrm rot="9598657">
            <a:off x="15103306" y="7178709"/>
            <a:ext cx="2980883" cy="3845871"/>
            <a:chOff x="9093654" y="1001354"/>
            <a:chExt cx="2927772" cy="3777349"/>
          </a:xfrm>
          <a:gradFill>
            <a:gsLst>
              <a:gs pos="0">
                <a:srgbClr val="44CADF">
                  <a:alpha val="16000"/>
                </a:srgbClr>
              </a:gs>
              <a:gs pos="100000">
                <a:srgbClr val="24AE54">
                  <a:alpha val="16000"/>
                </a:srgbClr>
              </a:gs>
            </a:gsLst>
            <a:lin ang="5400000" scaled="1"/>
          </a:gradFill>
        </p:grpSpPr>
        <p:sp>
          <p:nvSpPr>
            <p:cNvPr id="61" name="Graphic 8">
              <a:extLst>
                <a:ext uri="{FF2B5EF4-FFF2-40B4-BE49-F238E27FC236}">
                  <a16:creationId xmlns:a16="http://schemas.microsoft.com/office/drawing/2014/main" id="{2FD7F1E4-BC78-45AF-9EE7-5F56F99A9378}"/>
                </a:ext>
              </a:extLst>
            </p:cNvPr>
            <p:cNvSpPr/>
            <p:nvPr/>
          </p:nvSpPr>
          <p:spPr>
            <a:xfrm>
              <a:off x="9093654" y="1277402"/>
              <a:ext cx="583215" cy="3501302"/>
            </a:xfrm>
            <a:custGeom>
              <a:avLst/>
              <a:gdLst>
                <a:gd name="connsiteX0" fmla="*/ 378905 w 583215"/>
                <a:gd name="connsiteY0" fmla="*/ 3435939 h 3501302"/>
                <a:gd name="connsiteX1" fmla="*/ 348996 w 583215"/>
                <a:gd name="connsiteY1" fmla="*/ 3412222 h 3501302"/>
                <a:gd name="connsiteX2" fmla="*/ 247364 w 583215"/>
                <a:gd name="connsiteY2" fmla="*/ 2776714 h 3501302"/>
                <a:gd name="connsiteX3" fmla="*/ 583216 w 583215"/>
                <a:gd name="connsiteY3" fmla="*/ 1986043 h 3501302"/>
                <a:gd name="connsiteX4" fmla="*/ 440246 w 583215"/>
                <a:gd name="connsiteY4" fmla="*/ 1520747 h 3501302"/>
                <a:gd name="connsiteX5" fmla="*/ 122968 w 583215"/>
                <a:gd name="connsiteY5" fmla="*/ 1459406 h 3501302"/>
                <a:gd name="connsiteX6" fmla="*/ 72676 w 583215"/>
                <a:gd name="connsiteY6" fmla="*/ 1198992 h 3501302"/>
                <a:gd name="connsiteX7" fmla="*/ 247650 w 583215"/>
                <a:gd name="connsiteY7" fmla="*/ 918100 h 3501302"/>
                <a:gd name="connsiteX8" fmla="*/ 248412 w 583215"/>
                <a:gd name="connsiteY8" fmla="*/ 916862 h 3501302"/>
                <a:gd name="connsiteX9" fmla="*/ 164402 w 583215"/>
                <a:gd name="connsiteY9" fmla="*/ 640542 h 3501302"/>
                <a:gd name="connsiteX10" fmla="*/ 51435 w 583215"/>
                <a:gd name="connsiteY10" fmla="*/ 644352 h 3501302"/>
                <a:gd name="connsiteX11" fmla="*/ 6572 w 583215"/>
                <a:gd name="connsiteY11" fmla="*/ 457947 h 3501302"/>
                <a:gd name="connsiteX12" fmla="*/ 128207 w 583215"/>
                <a:gd name="connsiteY12" fmla="*/ 300404 h 3501302"/>
                <a:gd name="connsiteX13" fmla="*/ 128778 w 583215"/>
                <a:gd name="connsiteY13" fmla="*/ 299642 h 3501302"/>
                <a:gd name="connsiteX14" fmla="*/ 26289 w 583215"/>
                <a:gd name="connsiteY14" fmla="*/ 7415 h 3501302"/>
                <a:gd name="connsiteX15" fmla="*/ 32004 w 583215"/>
                <a:gd name="connsiteY15" fmla="*/ 652 h 3501302"/>
                <a:gd name="connsiteX16" fmla="*/ 22003 w 583215"/>
                <a:gd name="connsiteY16" fmla="*/ 3414 h 3501302"/>
                <a:gd name="connsiteX17" fmla="*/ 14002 w 583215"/>
                <a:gd name="connsiteY17" fmla="*/ 11796 h 3501302"/>
                <a:gd name="connsiteX18" fmla="*/ 21527 w 583215"/>
                <a:gd name="connsiteY18" fmla="*/ 10463 h 3501302"/>
                <a:gd name="connsiteX19" fmla="*/ 122587 w 583215"/>
                <a:gd name="connsiteY19" fmla="*/ 302595 h 3501302"/>
                <a:gd name="connsiteX20" fmla="*/ 0 w 583215"/>
                <a:gd name="connsiteY20" fmla="*/ 460805 h 3501302"/>
                <a:gd name="connsiteX21" fmla="*/ 44672 w 583215"/>
                <a:gd name="connsiteY21" fmla="*/ 649972 h 3501302"/>
                <a:gd name="connsiteX22" fmla="*/ 157639 w 583215"/>
                <a:gd name="connsiteY22" fmla="*/ 646447 h 3501302"/>
                <a:gd name="connsiteX23" fmla="*/ 239649 w 583215"/>
                <a:gd name="connsiteY23" fmla="*/ 920386 h 3501302"/>
                <a:gd name="connsiteX24" fmla="*/ 64389 w 583215"/>
                <a:gd name="connsiteY24" fmla="*/ 1201088 h 3501302"/>
                <a:gd name="connsiteX25" fmla="*/ 63532 w 583215"/>
                <a:gd name="connsiteY25" fmla="*/ 1202517 h 3501302"/>
                <a:gd name="connsiteX26" fmla="*/ 113633 w 583215"/>
                <a:gd name="connsiteY26" fmla="*/ 1468169 h 3501302"/>
                <a:gd name="connsiteX27" fmla="*/ 430435 w 583215"/>
                <a:gd name="connsiteY27" fmla="*/ 1530367 h 3501302"/>
                <a:gd name="connsiteX28" fmla="*/ 569405 w 583215"/>
                <a:gd name="connsiteY28" fmla="*/ 1990044 h 3501302"/>
                <a:gd name="connsiteX29" fmla="*/ 231839 w 583215"/>
                <a:gd name="connsiteY29" fmla="*/ 2780143 h 3501302"/>
                <a:gd name="connsiteX30" fmla="*/ 331946 w 583215"/>
                <a:gd name="connsiteY30" fmla="*/ 3422794 h 3501302"/>
                <a:gd name="connsiteX31" fmla="*/ 314135 w 583215"/>
                <a:gd name="connsiteY31" fmla="*/ 3475849 h 3501302"/>
                <a:gd name="connsiteX32" fmla="*/ 352901 w 583215"/>
                <a:gd name="connsiteY32" fmla="*/ 3496613 h 3501302"/>
                <a:gd name="connsiteX33" fmla="*/ 378905 w 583215"/>
                <a:gd name="connsiteY33" fmla="*/ 3435939 h 3501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3215" h="3501302">
                  <a:moveTo>
                    <a:pt x="378905" y="3435939"/>
                  </a:moveTo>
                  <a:cubicBezTo>
                    <a:pt x="375857" y="3417556"/>
                    <a:pt x="363284" y="3408507"/>
                    <a:pt x="348996" y="3412222"/>
                  </a:cubicBezTo>
                  <a:lnTo>
                    <a:pt x="247364" y="2776714"/>
                  </a:lnTo>
                  <a:lnTo>
                    <a:pt x="583216" y="1986043"/>
                  </a:lnTo>
                  <a:lnTo>
                    <a:pt x="440246" y="1520747"/>
                  </a:lnTo>
                  <a:lnTo>
                    <a:pt x="122968" y="1459406"/>
                  </a:lnTo>
                  <a:lnTo>
                    <a:pt x="72676" y="1198992"/>
                  </a:lnTo>
                  <a:lnTo>
                    <a:pt x="247650" y="918100"/>
                  </a:lnTo>
                  <a:lnTo>
                    <a:pt x="248412" y="916862"/>
                  </a:lnTo>
                  <a:lnTo>
                    <a:pt x="164402" y="640542"/>
                  </a:lnTo>
                  <a:lnTo>
                    <a:pt x="51435" y="644352"/>
                  </a:lnTo>
                  <a:lnTo>
                    <a:pt x="6572" y="457947"/>
                  </a:lnTo>
                  <a:lnTo>
                    <a:pt x="128207" y="300404"/>
                  </a:lnTo>
                  <a:lnTo>
                    <a:pt x="128778" y="299642"/>
                  </a:lnTo>
                  <a:lnTo>
                    <a:pt x="26289" y="7415"/>
                  </a:lnTo>
                  <a:cubicBezTo>
                    <a:pt x="30004" y="4748"/>
                    <a:pt x="32385" y="1890"/>
                    <a:pt x="32004" y="652"/>
                  </a:cubicBezTo>
                  <a:cubicBezTo>
                    <a:pt x="31433" y="-872"/>
                    <a:pt x="26956" y="366"/>
                    <a:pt x="22003" y="3414"/>
                  </a:cubicBezTo>
                  <a:cubicBezTo>
                    <a:pt x="17050" y="6462"/>
                    <a:pt x="13430" y="10177"/>
                    <a:pt x="14002" y="11796"/>
                  </a:cubicBezTo>
                  <a:cubicBezTo>
                    <a:pt x="14478" y="13130"/>
                    <a:pt x="17621" y="12463"/>
                    <a:pt x="21527" y="10463"/>
                  </a:cubicBezTo>
                  <a:lnTo>
                    <a:pt x="122587" y="302595"/>
                  </a:lnTo>
                  <a:lnTo>
                    <a:pt x="0" y="460805"/>
                  </a:lnTo>
                  <a:lnTo>
                    <a:pt x="44672" y="649972"/>
                  </a:lnTo>
                  <a:lnTo>
                    <a:pt x="157639" y="646447"/>
                  </a:lnTo>
                  <a:lnTo>
                    <a:pt x="239649" y="920386"/>
                  </a:lnTo>
                  <a:lnTo>
                    <a:pt x="64389" y="1201088"/>
                  </a:lnTo>
                  <a:lnTo>
                    <a:pt x="63532" y="1202517"/>
                  </a:lnTo>
                  <a:lnTo>
                    <a:pt x="113633" y="1468169"/>
                  </a:lnTo>
                  <a:lnTo>
                    <a:pt x="430435" y="1530367"/>
                  </a:lnTo>
                  <a:lnTo>
                    <a:pt x="569405" y="1990044"/>
                  </a:lnTo>
                  <a:lnTo>
                    <a:pt x="231839" y="2780143"/>
                  </a:lnTo>
                  <a:lnTo>
                    <a:pt x="331946" y="3422794"/>
                  </a:lnTo>
                  <a:cubicBezTo>
                    <a:pt x="319088" y="3435843"/>
                    <a:pt x="311372" y="3457275"/>
                    <a:pt x="314135" y="3475849"/>
                  </a:cubicBezTo>
                  <a:cubicBezTo>
                    <a:pt x="317468" y="3498327"/>
                    <a:pt x="334899" y="3507757"/>
                    <a:pt x="352901" y="3496613"/>
                  </a:cubicBezTo>
                  <a:cubicBezTo>
                    <a:pt x="370999" y="3485469"/>
                    <a:pt x="382619" y="3458227"/>
                    <a:pt x="378905" y="3435939"/>
                  </a:cubicBezTo>
                  <a:close/>
                </a:path>
              </a:pathLst>
            </a:custGeom>
            <a:grpFill/>
            <a:ln w="9525" cap="flat">
              <a:noFill/>
              <a:prstDash val="solid"/>
              <a:miter/>
            </a:ln>
          </p:spPr>
          <p:txBody>
            <a:bodyPr rtlCol="0" anchor="ctr"/>
            <a:lstStyle/>
            <a:p>
              <a:endParaRPr lang="en-US" sz="4050"/>
            </a:p>
          </p:txBody>
        </p:sp>
        <p:sp>
          <p:nvSpPr>
            <p:cNvPr id="62" name="Graphic 8">
              <a:extLst>
                <a:ext uri="{FF2B5EF4-FFF2-40B4-BE49-F238E27FC236}">
                  <a16:creationId xmlns:a16="http://schemas.microsoft.com/office/drawing/2014/main" id="{731B5A30-A5FB-4404-863F-85ACCFFB46E1}"/>
                </a:ext>
              </a:extLst>
            </p:cNvPr>
            <p:cNvSpPr/>
            <p:nvPr/>
          </p:nvSpPr>
          <p:spPr>
            <a:xfrm>
              <a:off x="9141945" y="1438289"/>
              <a:ext cx="642842" cy="2949003"/>
            </a:xfrm>
            <a:custGeom>
              <a:avLst/>
              <a:gdLst>
                <a:gd name="connsiteX0" fmla="*/ 317754 w 642842"/>
                <a:gd name="connsiteY0" fmla="*/ 2624684 h 2949003"/>
                <a:gd name="connsiteX1" fmla="*/ 642842 w 642842"/>
                <a:gd name="connsiteY1" fmla="*/ 1819917 h 2949003"/>
                <a:gd name="connsiteX2" fmla="*/ 457105 w 642842"/>
                <a:gd name="connsiteY2" fmla="*/ 1276897 h 2949003"/>
                <a:gd name="connsiteX3" fmla="*/ 138589 w 642842"/>
                <a:gd name="connsiteY3" fmla="*/ 1222985 h 2949003"/>
                <a:gd name="connsiteX4" fmla="*/ 94393 w 642842"/>
                <a:gd name="connsiteY4" fmla="*/ 1025437 h 2949003"/>
                <a:gd name="connsiteX5" fmla="*/ 267367 w 642842"/>
                <a:gd name="connsiteY5" fmla="*/ 741116 h 2949003"/>
                <a:gd name="connsiteX6" fmla="*/ 162592 w 642842"/>
                <a:gd name="connsiteY6" fmla="*/ 431934 h 2949003"/>
                <a:gd name="connsiteX7" fmla="*/ 49054 w 642842"/>
                <a:gd name="connsiteY7" fmla="*/ 437078 h 2949003"/>
                <a:gd name="connsiteX8" fmla="*/ 6667 w 642842"/>
                <a:gd name="connsiteY8" fmla="*/ 282106 h 2949003"/>
                <a:gd name="connsiteX9" fmla="*/ 127635 w 642842"/>
                <a:gd name="connsiteY9" fmla="*/ 123324 h 2949003"/>
                <a:gd name="connsiteX10" fmla="*/ 83439 w 642842"/>
                <a:gd name="connsiteY10" fmla="*/ 9310 h 2949003"/>
                <a:gd name="connsiteX11" fmla="*/ 89726 w 642842"/>
                <a:gd name="connsiteY11" fmla="*/ 1023 h 2949003"/>
                <a:gd name="connsiteX12" fmla="*/ 77819 w 642842"/>
                <a:gd name="connsiteY12" fmla="*/ 3690 h 2949003"/>
                <a:gd name="connsiteX13" fmla="*/ 68771 w 642842"/>
                <a:gd name="connsiteY13" fmla="*/ 13882 h 2949003"/>
                <a:gd name="connsiteX14" fmla="*/ 77819 w 642842"/>
                <a:gd name="connsiteY14" fmla="*/ 12739 h 2949003"/>
                <a:gd name="connsiteX15" fmla="*/ 121158 w 642842"/>
                <a:gd name="connsiteY15" fmla="*/ 126182 h 2949003"/>
                <a:gd name="connsiteX16" fmla="*/ 0 w 642842"/>
                <a:gd name="connsiteY16" fmla="*/ 285059 h 2949003"/>
                <a:gd name="connsiteX17" fmla="*/ 42291 w 642842"/>
                <a:gd name="connsiteY17" fmla="*/ 442602 h 2949003"/>
                <a:gd name="connsiteX18" fmla="*/ 155734 w 642842"/>
                <a:gd name="connsiteY18" fmla="*/ 437649 h 2949003"/>
                <a:gd name="connsiteX19" fmla="*/ 258223 w 642842"/>
                <a:gd name="connsiteY19" fmla="*/ 744640 h 2949003"/>
                <a:gd name="connsiteX20" fmla="*/ 84773 w 642842"/>
                <a:gd name="connsiteY20" fmla="*/ 1028961 h 2949003"/>
                <a:gd name="connsiteX21" fmla="*/ 129254 w 642842"/>
                <a:gd name="connsiteY21" fmla="*/ 1231463 h 2949003"/>
                <a:gd name="connsiteX22" fmla="*/ 447294 w 642842"/>
                <a:gd name="connsiteY22" fmla="*/ 1286231 h 2949003"/>
                <a:gd name="connsiteX23" fmla="*/ 628555 w 642842"/>
                <a:gd name="connsiteY23" fmla="*/ 1823918 h 2949003"/>
                <a:gd name="connsiteX24" fmla="*/ 301752 w 642842"/>
                <a:gd name="connsiteY24" fmla="*/ 2628113 h 2949003"/>
                <a:gd name="connsiteX25" fmla="*/ 348806 w 642842"/>
                <a:gd name="connsiteY25" fmla="*/ 2881669 h 2949003"/>
                <a:gd name="connsiteX26" fmla="*/ 332708 w 642842"/>
                <a:gd name="connsiteY26" fmla="*/ 2928151 h 2949003"/>
                <a:gd name="connsiteX27" fmla="*/ 369379 w 642842"/>
                <a:gd name="connsiteY27" fmla="*/ 2944343 h 2949003"/>
                <a:gd name="connsiteX28" fmla="*/ 393002 w 642842"/>
                <a:gd name="connsiteY28" fmla="*/ 2891099 h 2949003"/>
                <a:gd name="connsiteX29" fmla="*/ 364617 w 642842"/>
                <a:gd name="connsiteY29" fmla="*/ 2871953 h 2949003"/>
                <a:gd name="connsiteX30" fmla="*/ 317754 w 642842"/>
                <a:gd name="connsiteY30" fmla="*/ 2624684 h 29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2842" h="2949003">
                  <a:moveTo>
                    <a:pt x="317754" y="2624684"/>
                  </a:moveTo>
                  <a:lnTo>
                    <a:pt x="642842" y="1819917"/>
                  </a:lnTo>
                  <a:lnTo>
                    <a:pt x="457105" y="1276897"/>
                  </a:lnTo>
                  <a:lnTo>
                    <a:pt x="138589" y="1222985"/>
                  </a:lnTo>
                  <a:lnTo>
                    <a:pt x="94393" y="1025437"/>
                  </a:lnTo>
                  <a:lnTo>
                    <a:pt x="267367" y="741116"/>
                  </a:lnTo>
                  <a:lnTo>
                    <a:pt x="162592" y="431934"/>
                  </a:lnTo>
                  <a:lnTo>
                    <a:pt x="49054" y="437078"/>
                  </a:lnTo>
                  <a:lnTo>
                    <a:pt x="6667" y="282106"/>
                  </a:lnTo>
                  <a:lnTo>
                    <a:pt x="127635" y="123324"/>
                  </a:lnTo>
                  <a:lnTo>
                    <a:pt x="83439" y="9310"/>
                  </a:lnTo>
                  <a:cubicBezTo>
                    <a:pt x="87725" y="6167"/>
                    <a:pt x="90392" y="2738"/>
                    <a:pt x="89726" y="1023"/>
                  </a:cubicBezTo>
                  <a:cubicBezTo>
                    <a:pt x="88868" y="-1072"/>
                    <a:pt x="83630" y="166"/>
                    <a:pt x="77819" y="3690"/>
                  </a:cubicBezTo>
                  <a:cubicBezTo>
                    <a:pt x="72009" y="7214"/>
                    <a:pt x="68009" y="11786"/>
                    <a:pt x="68771" y="13882"/>
                  </a:cubicBezTo>
                  <a:cubicBezTo>
                    <a:pt x="69437" y="15596"/>
                    <a:pt x="73247" y="15025"/>
                    <a:pt x="77819" y="12739"/>
                  </a:cubicBezTo>
                  <a:lnTo>
                    <a:pt x="121158" y="126182"/>
                  </a:lnTo>
                  <a:lnTo>
                    <a:pt x="0" y="285059"/>
                  </a:lnTo>
                  <a:lnTo>
                    <a:pt x="42291" y="442602"/>
                  </a:lnTo>
                  <a:lnTo>
                    <a:pt x="155734" y="437649"/>
                  </a:lnTo>
                  <a:lnTo>
                    <a:pt x="258223" y="744640"/>
                  </a:lnTo>
                  <a:lnTo>
                    <a:pt x="84773" y="1028961"/>
                  </a:lnTo>
                  <a:lnTo>
                    <a:pt x="129254" y="1231463"/>
                  </a:lnTo>
                  <a:lnTo>
                    <a:pt x="447294" y="1286231"/>
                  </a:lnTo>
                  <a:lnTo>
                    <a:pt x="628555" y="1823918"/>
                  </a:lnTo>
                  <a:lnTo>
                    <a:pt x="301752" y="2628113"/>
                  </a:lnTo>
                  <a:lnTo>
                    <a:pt x="348806" y="2881669"/>
                  </a:lnTo>
                  <a:cubicBezTo>
                    <a:pt x="336899" y="2893385"/>
                    <a:pt x="329946" y="2912244"/>
                    <a:pt x="332708" y="2928151"/>
                  </a:cubicBezTo>
                  <a:cubicBezTo>
                    <a:pt x="336137" y="2947296"/>
                    <a:pt x="352616" y="2954630"/>
                    <a:pt x="369379" y="2944343"/>
                  </a:cubicBezTo>
                  <a:cubicBezTo>
                    <a:pt x="386144" y="2933961"/>
                    <a:pt x="396716" y="2910053"/>
                    <a:pt x="393002" y="2891099"/>
                  </a:cubicBezTo>
                  <a:cubicBezTo>
                    <a:pt x="389953" y="2875383"/>
                    <a:pt x="378047" y="2868143"/>
                    <a:pt x="364617" y="2871953"/>
                  </a:cubicBezTo>
                  <a:lnTo>
                    <a:pt x="317754" y="2624684"/>
                  </a:lnTo>
                  <a:close/>
                </a:path>
              </a:pathLst>
            </a:custGeom>
            <a:grpFill/>
            <a:ln w="9525" cap="flat">
              <a:noFill/>
              <a:prstDash val="solid"/>
              <a:miter/>
            </a:ln>
          </p:spPr>
          <p:txBody>
            <a:bodyPr rtlCol="0" anchor="ctr"/>
            <a:lstStyle/>
            <a:p>
              <a:endParaRPr lang="en-US" sz="4050"/>
            </a:p>
          </p:txBody>
        </p:sp>
        <p:sp>
          <p:nvSpPr>
            <p:cNvPr id="63" name="Graphic 8">
              <a:extLst>
                <a:ext uri="{FF2B5EF4-FFF2-40B4-BE49-F238E27FC236}">
                  <a16:creationId xmlns:a16="http://schemas.microsoft.com/office/drawing/2014/main" id="{EA61F287-AF31-4114-AAC0-0623D392FDC9}"/>
                </a:ext>
              </a:extLst>
            </p:cNvPr>
            <p:cNvSpPr/>
            <p:nvPr/>
          </p:nvSpPr>
          <p:spPr>
            <a:xfrm>
              <a:off x="9175794" y="1235320"/>
              <a:ext cx="787315" cy="2801417"/>
            </a:xfrm>
            <a:custGeom>
              <a:avLst/>
              <a:gdLst>
                <a:gd name="connsiteX0" fmla="*/ 61 w 787315"/>
                <a:gd name="connsiteY0" fmla="*/ 11682 h 2801417"/>
                <a:gd name="connsiteX1" fmla="*/ 7776 w 787315"/>
                <a:gd name="connsiteY1" fmla="*/ 10253 h 2801417"/>
                <a:gd name="connsiteX2" fmla="*/ 132839 w 787315"/>
                <a:gd name="connsiteY2" fmla="*/ 308005 h 2801417"/>
                <a:gd name="connsiteX3" fmla="*/ 13301 w 787315"/>
                <a:gd name="connsiteY3" fmla="*/ 466501 h 2801417"/>
                <a:gd name="connsiteX4" fmla="*/ 55877 w 787315"/>
                <a:gd name="connsiteY4" fmla="*/ 607376 h 2801417"/>
                <a:gd name="connsiteX5" fmla="*/ 170273 w 787315"/>
                <a:gd name="connsiteY5" fmla="*/ 601280 h 2801417"/>
                <a:gd name="connsiteX6" fmla="*/ 288668 w 787315"/>
                <a:gd name="connsiteY6" fmla="*/ 921415 h 2801417"/>
                <a:gd name="connsiteX7" fmla="*/ 119695 w 787315"/>
                <a:gd name="connsiteY7" fmla="*/ 1204022 h 2801417"/>
                <a:gd name="connsiteX8" fmla="*/ 118838 w 787315"/>
                <a:gd name="connsiteY8" fmla="*/ 1205451 h 2801417"/>
                <a:gd name="connsiteX9" fmla="*/ 161605 w 787315"/>
                <a:gd name="connsiteY9" fmla="*/ 1375853 h 2801417"/>
                <a:gd name="connsiteX10" fmla="*/ 483264 w 787315"/>
                <a:gd name="connsiteY10" fmla="*/ 1425192 h 2801417"/>
                <a:gd name="connsiteX11" fmla="*/ 696148 w 787315"/>
                <a:gd name="connsiteY11" fmla="*/ 1995645 h 2801417"/>
                <a:gd name="connsiteX12" fmla="*/ 409541 w 787315"/>
                <a:gd name="connsiteY12" fmla="*/ 2732975 h 2801417"/>
                <a:gd name="connsiteX13" fmla="*/ 378108 w 787315"/>
                <a:gd name="connsiteY13" fmla="*/ 2761074 h 2801417"/>
                <a:gd name="connsiteX14" fmla="*/ 390681 w 787315"/>
                <a:gd name="connsiteY14" fmla="*/ 2800888 h 2801417"/>
                <a:gd name="connsiteX15" fmla="*/ 429924 w 787315"/>
                <a:gd name="connsiteY15" fmla="*/ 2772599 h 2801417"/>
                <a:gd name="connsiteX16" fmla="*/ 423257 w 787315"/>
                <a:gd name="connsiteY16" fmla="*/ 2736023 h 2801417"/>
                <a:gd name="connsiteX17" fmla="*/ 710626 w 787315"/>
                <a:gd name="connsiteY17" fmla="*/ 1991739 h 2801417"/>
                <a:gd name="connsiteX18" fmla="*/ 492884 w 787315"/>
                <a:gd name="connsiteY18" fmla="*/ 1416144 h 2801417"/>
                <a:gd name="connsiteX19" fmla="*/ 170844 w 787315"/>
                <a:gd name="connsiteY19" fmla="*/ 1367566 h 2801417"/>
                <a:gd name="connsiteX20" fmla="*/ 153604 w 787315"/>
                <a:gd name="connsiteY20" fmla="*/ 1300224 h 2801417"/>
                <a:gd name="connsiteX21" fmla="*/ 635569 w 787315"/>
                <a:gd name="connsiteY21" fmla="*/ 1364518 h 2801417"/>
                <a:gd name="connsiteX22" fmla="*/ 750631 w 787315"/>
                <a:gd name="connsiteY22" fmla="*/ 1623789 h 2801417"/>
                <a:gd name="connsiteX23" fmla="*/ 741201 w 787315"/>
                <a:gd name="connsiteY23" fmla="*/ 1649792 h 2801417"/>
                <a:gd name="connsiteX24" fmla="*/ 771110 w 787315"/>
                <a:gd name="connsiteY24" fmla="*/ 1652745 h 2801417"/>
                <a:gd name="connsiteX25" fmla="*/ 786064 w 787315"/>
                <a:gd name="connsiteY25" fmla="*/ 1622169 h 2801417"/>
                <a:gd name="connsiteX26" fmla="*/ 762442 w 787315"/>
                <a:gd name="connsiteY26" fmla="*/ 1616454 h 2801417"/>
                <a:gd name="connsiteX27" fmla="*/ 645094 w 787315"/>
                <a:gd name="connsiteY27" fmla="*/ 1355279 h 2801417"/>
                <a:gd name="connsiteX28" fmla="*/ 151127 w 787315"/>
                <a:gd name="connsiteY28" fmla="*/ 1290604 h 2801417"/>
                <a:gd name="connsiteX29" fmla="*/ 128458 w 787315"/>
                <a:gd name="connsiteY29" fmla="*/ 1202117 h 2801417"/>
                <a:gd name="connsiteX30" fmla="*/ 297717 w 787315"/>
                <a:gd name="connsiteY30" fmla="*/ 918081 h 2801417"/>
                <a:gd name="connsiteX31" fmla="*/ 251521 w 787315"/>
                <a:gd name="connsiteY31" fmla="*/ 794637 h 2801417"/>
                <a:gd name="connsiteX32" fmla="*/ 330197 w 787315"/>
                <a:gd name="connsiteY32" fmla="*/ 794447 h 2801417"/>
                <a:gd name="connsiteX33" fmla="*/ 412684 w 787315"/>
                <a:gd name="connsiteY33" fmla="*/ 992567 h 2801417"/>
                <a:gd name="connsiteX34" fmla="*/ 337341 w 787315"/>
                <a:gd name="connsiteY34" fmla="*/ 1128012 h 2801417"/>
                <a:gd name="connsiteX35" fmla="*/ 317624 w 787315"/>
                <a:gd name="connsiteY35" fmla="*/ 1143538 h 2801417"/>
                <a:gd name="connsiteX36" fmla="*/ 325054 w 787315"/>
                <a:gd name="connsiteY36" fmla="*/ 1157349 h 2801417"/>
                <a:gd name="connsiteX37" fmla="*/ 349438 w 787315"/>
                <a:gd name="connsiteY37" fmla="*/ 1140776 h 2801417"/>
                <a:gd name="connsiteX38" fmla="*/ 345723 w 787315"/>
                <a:gd name="connsiteY38" fmla="*/ 1127345 h 2801417"/>
                <a:gd name="connsiteX39" fmla="*/ 422399 w 787315"/>
                <a:gd name="connsiteY39" fmla="*/ 989043 h 2801417"/>
                <a:gd name="connsiteX40" fmla="*/ 337627 w 787315"/>
                <a:gd name="connsiteY40" fmla="*/ 788065 h 2801417"/>
                <a:gd name="connsiteX41" fmla="*/ 249044 w 787315"/>
                <a:gd name="connsiteY41" fmla="*/ 788351 h 2801417"/>
                <a:gd name="connsiteX42" fmla="*/ 176940 w 787315"/>
                <a:gd name="connsiteY42" fmla="*/ 595660 h 2801417"/>
                <a:gd name="connsiteX43" fmla="*/ 62450 w 787315"/>
                <a:gd name="connsiteY43" fmla="*/ 601946 h 2801417"/>
                <a:gd name="connsiteX44" fmla="*/ 27778 w 787315"/>
                <a:gd name="connsiteY44" fmla="*/ 488980 h 2801417"/>
                <a:gd name="connsiteX45" fmla="*/ 221612 w 787315"/>
                <a:gd name="connsiteY45" fmla="*/ 472121 h 2801417"/>
                <a:gd name="connsiteX46" fmla="*/ 286954 w 787315"/>
                <a:gd name="connsiteY46" fmla="*/ 623187 h 2801417"/>
                <a:gd name="connsiteX47" fmla="*/ 333626 w 787315"/>
                <a:gd name="connsiteY47" fmla="*/ 620996 h 2801417"/>
                <a:gd name="connsiteX48" fmla="*/ 338103 w 787315"/>
                <a:gd name="connsiteY48" fmla="*/ 628617 h 2801417"/>
                <a:gd name="connsiteX49" fmla="*/ 358677 w 787315"/>
                <a:gd name="connsiteY49" fmla="*/ 616996 h 2801417"/>
                <a:gd name="connsiteX50" fmla="*/ 355915 w 787315"/>
                <a:gd name="connsiteY50" fmla="*/ 606519 h 2801417"/>
                <a:gd name="connsiteX51" fmla="*/ 338294 w 787315"/>
                <a:gd name="connsiteY51" fmla="*/ 615091 h 2801417"/>
                <a:gd name="connsiteX52" fmla="*/ 293812 w 787315"/>
                <a:gd name="connsiteY52" fmla="*/ 617187 h 2801417"/>
                <a:gd name="connsiteX53" fmla="*/ 227899 w 787315"/>
                <a:gd name="connsiteY53" fmla="*/ 466787 h 2801417"/>
                <a:gd name="connsiteX54" fmla="*/ 26445 w 787315"/>
                <a:gd name="connsiteY54" fmla="*/ 484598 h 2801417"/>
                <a:gd name="connsiteX55" fmla="*/ 19968 w 787315"/>
                <a:gd name="connsiteY55" fmla="*/ 463548 h 2801417"/>
                <a:gd name="connsiteX56" fmla="*/ 139316 w 787315"/>
                <a:gd name="connsiteY56" fmla="*/ 305052 h 2801417"/>
                <a:gd name="connsiteX57" fmla="*/ 60830 w 787315"/>
                <a:gd name="connsiteY57" fmla="*/ 120458 h 2801417"/>
                <a:gd name="connsiteX58" fmla="*/ 97692 w 787315"/>
                <a:gd name="connsiteY58" fmla="*/ 113504 h 2801417"/>
                <a:gd name="connsiteX59" fmla="*/ 182655 w 787315"/>
                <a:gd name="connsiteY59" fmla="*/ 299052 h 2801417"/>
                <a:gd name="connsiteX60" fmla="*/ 96263 w 787315"/>
                <a:gd name="connsiteY60" fmla="*/ 415542 h 2801417"/>
                <a:gd name="connsiteX61" fmla="*/ 100168 w 787315"/>
                <a:gd name="connsiteY61" fmla="*/ 426115 h 2801417"/>
                <a:gd name="connsiteX62" fmla="*/ 93025 w 787315"/>
                <a:gd name="connsiteY62" fmla="*/ 436402 h 2801417"/>
                <a:gd name="connsiteX63" fmla="*/ 107027 w 787315"/>
                <a:gd name="connsiteY63" fmla="*/ 434021 h 2801417"/>
                <a:gd name="connsiteX64" fmla="*/ 117314 w 787315"/>
                <a:gd name="connsiteY64" fmla="*/ 421543 h 2801417"/>
                <a:gd name="connsiteX65" fmla="*/ 106645 w 787315"/>
                <a:gd name="connsiteY65" fmla="*/ 422210 h 2801417"/>
                <a:gd name="connsiteX66" fmla="*/ 103121 w 787315"/>
                <a:gd name="connsiteY66" fmla="*/ 412589 h 2801417"/>
                <a:gd name="connsiteX67" fmla="*/ 189227 w 787315"/>
                <a:gd name="connsiteY67" fmla="*/ 296289 h 2801417"/>
                <a:gd name="connsiteX68" fmla="*/ 102645 w 787315"/>
                <a:gd name="connsiteY68" fmla="*/ 109694 h 2801417"/>
                <a:gd name="connsiteX69" fmla="*/ 59592 w 787315"/>
                <a:gd name="connsiteY69" fmla="*/ 117791 h 2801417"/>
                <a:gd name="connsiteX70" fmla="*/ 12634 w 787315"/>
                <a:gd name="connsiteY70" fmla="*/ 7301 h 2801417"/>
                <a:gd name="connsiteX71" fmla="*/ 18158 w 787315"/>
                <a:gd name="connsiteY71" fmla="*/ 633 h 2801417"/>
                <a:gd name="connsiteX72" fmla="*/ 7966 w 787315"/>
                <a:gd name="connsiteY72" fmla="*/ 3491 h 2801417"/>
                <a:gd name="connsiteX73" fmla="*/ 61 w 787315"/>
                <a:gd name="connsiteY73" fmla="*/ 11682 h 280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787315" h="2801417">
                  <a:moveTo>
                    <a:pt x="61" y="11682"/>
                  </a:moveTo>
                  <a:cubicBezTo>
                    <a:pt x="537" y="12920"/>
                    <a:pt x="3871" y="12254"/>
                    <a:pt x="7776" y="10253"/>
                  </a:cubicBezTo>
                  <a:lnTo>
                    <a:pt x="132839" y="308005"/>
                  </a:lnTo>
                  <a:lnTo>
                    <a:pt x="13301" y="466501"/>
                  </a:lnTo>
                  <a:lnTo>
                    <a:pt x="55877" y="607376"/>
                  </a:lnTo>
                  <a:lnTo>
                    <a:pt x="170273" y="601280"/>
                  </a:lnTo>
                  <a:lnTo>
                    <a:pt x="288668" y="921415"/>
                  </a:lnTo>
                  <a:lnTo>
                    <a:pt x="119695" y="1204022"/>
                  </a:lnTo>
                  <a:lnTo>
                    <a:pt x="118838" y="1205451"/>
                  </a:lnTo>
                  <a:lnTo>
                    <a:pt x="161605" y="1375853"/>
                  </a:lnTo>
                  <a:lnTo>
                    <a:pt x="483264" y="1425192"/>
                  </a:lnTo>
                  <a:lnTo>
                    <a:pt x="696148" y="1995645"/>
                  </a:lnTo>
                  <a:lnTo>
                    <a:pt x="409541" y="2732975"/>
                  </a:lnTo>
                  <a:cubicBezTo>
                    <a:pt x="397158" y="2734499"/>
                    <a:pt x="384204" y="2745643"/>
                    <a:pt x="378108" y="2761074"/>
                  </a:cubicBezTo>
                  <a:cubicBezTo>
                    <a:pt x="370774" y="2779743"/>
                    <a:pt x="376394" y="2797554"/>
                    <a:pt x="390681" y="2800888"/>
                  </a:cubicBezTo>
                  <a:cubicBezTo>
                    <a:pt x="405064" y="2804222"/>
                    <a:pt x="422685" y="2791458"/>
                    <a:pt x="429924" y="2772599"/>
                  </a:cubicBezTo>
                  <a:cubicBezTo>
                    <a:pt x="435925" y="2756978"/>
                    <a:pt x="432686" y="2742309"/>
                    <a:pt x="423257" y="2736023"/>
                  </a:cubicBezTo>
                  <a:lnTo>
                    <a:pt x="710626" y="1991739"/>
                  </a:lnTo>
                  <a:lnTo>
                    <a:pt x="492884" y="1416144"/>
                  </a:lnTo>
                  <a:lnTo>
                    <a:pt x="170844" y="1367566"/>
                  </a:lnTo>
                  <a:lnTo>
                    <a:pt x="153604" y="1300224"/>
                  </a:lnTo>
                  <a:lnTo>
                    <a:pt x="635569" y="1364518"/>
                  </a:lnTo>
                  <a:lnTo>
                    <a:pt x="750631" y="1623789"/>
                  </a:lnTo>
                  <a:cubicBezTo>
                    <a:pt x="742058" y="1631504"/>
                    <a:pt x="737867" y="1642172"/>
                    <a:pt x="741201" y="1649792"/>
                  </a:cubicBezTo>
                  <a:cubicBezTo>
                    <a:pt x="745202" y="1659031"/>
                    <a:pt x="758632" y="1660365"/>
                    <a:pt x="771110" y="1652745"/>
                  </a:cubicBezTo>
                  <a:cubicBezTo>
                    <a:pt x="783587" y="1645124"/>
                    <a:pt x="790255" y="1631409"/>
                    <a:pt x="786064" y="1622169"/>
                  </a:cubicBezTo>
                  <a:cubicBezTo>
                    <a:pt x="782635" y="1614549"/>
                    <a:pt x="772729" y="1612549"/>
                    <a:pt x="762442" y="1616454"/>
                  </a:cubicBezTo>
                  <a:lnTo>
                    <a:pt x="645094" y="1355279"/>
                  </a:lnTo>
                  <a:lnTo>
                    <a:pt x="151127" y="1290604"/>
                  </a:lnTo>
                  <a:lnTo>
                    <a:pt x="128458" y="1202117"/>
                  </a:lnTo>
                  <a:lnTo>
                    <a:pt x="297717" y="918081"/>
                  </a:lnTo>
                  <a:lnTo>
                    <a:pt x="251521" y="794637"/>
                  </a:lnTo>
                  <a:lnTo>
                    <a:pt x="330197" y="794447"/>
                  </a:lnTo>
                  <a:lnTo>
                    <a:pt x="412684" y="992567"/>
                  </a:lnTo>
                  <a:lnTo>
                    <a:pt x="337341" y="1128012"/>
                  </a:lnTo>
                  <a:cubicBezTo>
                    <a:pt x="329721" y="1130394"/>
                    <a:pt x="321530" y="1136585"/>
                    <a:pt x="317624" y="1143538"/>
                  </a:cubicBezTo>
                  <a:cubicBezTo>
                    <a:pt x="312957" y="1151920"/>
                    <a:pt x="316196" y="1158111"/>
                    <a:pt x="325054" y="1157349"/>
                  </a:cubicBezTo>
                  <a:cubicBezTo>
                    <a:pt x="333817" y="1156587"/>
                    <a:pt x="344771" y="1149158"/>
                    <a:pt x="349438" y="1140776"/>
                  </a:cubicBezTo>
                  <a:cubicBezTo>
                    <a:pt x="353248" y="1133823"/>
                    <a:pt x="351533" y="1128489"/>
                    <a:pt x="345723" y="1127345"/>
                  </a:cubicBezTo>
                  <a:lnTo>
                    <a:pt x="422399" y="989043"/>
                  </a:lnTo>
                  <a:lnTo>
                    <a:pt x="337627" y="788065"/>
                  </a:lnTo>
                  <a:lnTo>
                    <a:pt x="249044" y="788351"/>
                  </a:lnTo>
                  <a:lnTo>
                    <a:pt x="176940" y="595660"/>
                  </a:lnTo>
                  <a:lnTo>
                    <a:pt x="62450" y="601946"/>
                  </a:lnTo>
                  <a:lnTo>
                    <a:pt x="27778" y="488980"/>
                  </a:lnTo>
                  <a:lnTo>
                    <a:pt x="221612" y="472121"/>
                  </a:lnTo>
                  <a:lnTo>
                    <a:pt x="286954" y="623187"/>
                  </a:lnTo>
                  <a:lnTo>
                    <a:pt x="333626" y="620996"/>
                  </a:lnTo>
                  <a:cubicBezTo>
                    <a:pt x="331245" y="625569"/>
                    <a:pt x="332864" y="628807"/>
                    <a:pt x="338103" y="628617"/>
                  </a:cubicBezTo>
                  <a:cubicBezTo>
                    <a:pt x="344485" y="628331"/>
                    <a:pt x="353724" y="623092"/>
                    <a:pt x="358677" y="616996"/>
                  </a:cubicBezTo>
                  <a:cubicBezTo>
                    <a:pt x="363630" y="610900"/>
                    <a:pt x="362392" y="606233"/>
                    <a:pt x="355915" y="606519"/>
                  </a:cubicBezTo>
                  <a:cubicBezTo>
                    <a:pt x="350581" y="606804"/>
                    <a:pt x="343437" y="610424"/>
                    <a:pt x="338294" y="615091"/>
                  </a:cubicBezTo>
                  <a:lnTo>
                    <a:pt x="293812" y="617187"/>
                  </a:lnTo>
                  <a:lnTo>
                    <a:pt x="227899" y="466787"/>
                  </a:lnTo>
                  <a:lnTo>
                    <a:pt x="26445" y="484598"/>
                  </a:lnTo>
                  <a:lnTo>
                    <a:pt x="19968" y="463548"/>
                  </a:lnTo>
                  <a:lnTo>
                    <a:pt x="139316" y="305052"/>
                  </a:lnTo>
                  <a:lnTo>
                    <a:pt x="60830" y="120458"/>
                  </a:lnTo>
                  <a:lnTo>
                    <a:pt x="97692" y="113504"/>
                  </a:lnTo>
                  <a:lnTo>
                    <a:pt x="182655" y="299052"/>
                  </a:lnTo>
                  <a:lnTo>
                    <a:pt x="96263" y="415542"/>
                  </a:lnTo>
                  <a:lnTo>
                    <a:pt x="100168" y="426115"/>
                  </a:lnTo>
                  <a:cubicBezTo>
                    <a:pt x="95311" y="429830"/>
                    <a:pt x="92263" y="434116"/>
                    <a:pt x="93025" y="436402"/>
                  </a:cubicBezTo>
                  <a:cubicBezTo>
                    <a:pt x="94072" y="439164"/>
                    <a:pt x="100264" y="438116"/>
                    <a:pt x="107027" y="434021"/>
                  </a:cubicBezTo>
                  <a:cubicBezTo>
                    <a:pt x="113694" y="429925"/>
                    <a:pt x="118361" y="424305"/>
                    <a:pt x="117314" y="421543"/>
                  </a:cubicBezTo>
                  <a:cubicBezTo>
                    <a:pt x="116456" y="419257"/>
                    <a:pt x="111979" y="419638"/>
                    <a:pt x="106645" y="422210"/>
                  </a:cubicBezTo>
                  <a:lnTo>
                    <a:pt x="103121" y="412589"/>
                  </a:lnTo>
                  <a:lnTo>
                    <a:pt x="189227" y="296289"/>
                  </a:lnTo>
                  <a:lnTo>
                    <a:pt x="102645" y="109694"/>
                  </a:lnTo>
                  <a:lnTo>
                    <a:pt x="59592" y="117791"/>
                  </a:lnTo>
                  <a:lnTo>
                    <a:pt x="12634" y="7301"/>
                  </a:lnTo>
                  <a:cubicBezTo>
                    <a:pt x="16348" y="4634"/>
                    <a:pt x="18730" y="1871"/>
                    <a:pt x="18158" y="633"/>
                  </a:cubicBezTo>
                  <a:cubicBezTo>
                    <a:pt x="17491" y="-891"/>
                    <a:pt x="12919" y="443"/>
                    <a:pt x="7966" y="3491"/>
                  </a:cubicBezTo>
                  <a:cubicBezTo>
                    <a:pt x="3013" y="6539"/>
                    <a:pt x="-511" y="10253"/>
                    <a:pt x="61" y="11682"/>
                  </a:cubicBezTo>
                  <a:close/>
                </a:path>
              </a:pathLst>
            </a:custGeom>
            <a:grpFill/>
            <a:ln w="9525" cap="flat">
              <a:noFill/>
              <a:prstDash val="solid"/>
              <a:miter/>
            </a:ln>
          </p:spPr>
          <p:txBody>
            <a:bodyPr rtlCol="0" anchor="ctr"/>
            <a:lstStyle/>
            <a:p>
              <a:endParaRPr lang="en-US" sz="4050"/>
            </a:p>
          </p:txBody>
        </p:sp>
        <p:sp>
          <p:nvSpPr>
            <p:cNvPr id="64" name="Graphic 8">
              <a:extLst>
                <a:ext uri="{FF2B5EF4-FFF2-40B4-BE49-F238E27FC236}">
                  <a16:creationId xmlns:a16="http://schemas.microsoft.com/office/drawing/2014/main" id="{096966AF-06E4-475F-A8C4-74D6204D3D44}"/>
                </a:ext>
              </a:extLst>
            </p:cNvPr>
            <p:cNvSpPr/>
            <p:nvPr/>
          </p:nvSpPr>
          <p:spPr>
            <a:xfrm>
              <a:off x="9488168" y="1043212"/>
              <a:ext cx="2147429" cy="1452797"/>
            </a:xfrm>
            <a:custGeom>
              <a:avLst/>
              <a:gdLst>
                <a:gd name="connsiteX0" fmla="*/ 201 w 2147429"/>
                <a:gd name="connsiteY0" fmla="*/ 11576 h 1452797"/>
                <a:gd name="connsiteX1" fmla="*/ 8679 w 2147429"/>
                <a:gd name="connsiteY1" fmla="*/ 9671 h 1452797"/>
                <a:gd name="connsiteX2" fmla="*/ 170223 w 2147429"/>
                <a:gd name="connsiteY2" fmla="*/ 201123 h 1452797"/>
                <a:gd name="connsiteX3" fmla="*/ 242613 w 2147429"/>
                <a:gd name="connsiteY3" fmla="*/ 186931 h 1452797"/>
                <a:gd name="connsiteX4" fmla="*/ 312526 w 2147429"/>
                <a:gd name="connsiteY4" fmla="*/ 262845 h 1452797"/>
                <a:gd name="connsiteX5" fmla="*/ 268140 w 2147429"/>
                <a:gd name="connsiteY5" fmla="*/ 330758 h 1452797"/>
                <a:gd name="connsiteX6" fmla="*/ 254709 w 2147429"/>
                <a:gd name="connsiteY6" fmla="*/ 340664 h 1452797"/>
                <a:gd name="connsiteX7" fmla="*/ 260996 w 2147429"/>
                <a:gd name="connsiteY7" fmla="*/ 345617 h 1452797"/>
                <a:gd name="connsiteX8" fmla="*/ 277760 w 2147429"/>
                <a:gd name="connsiteY8" fmla="*/ 334568 h 1452797"/>
                <a:gd name="connsiteX9" fmla="*/ 274236 w 2147429"/>
                <a:gd name="connsiteY9" fmla="*/ 329234 h 1452797"/>
                <a:gd name="connsiteX10" fmla="*/ 319479 w 2147429"/>
                <a:gd name="connsiteY10" fmla="*/ 259797 h 1452797"/>
                <a:gd name="connsiteX11" fmla="*/ 250423 w 2147429"/>
                <a:gd name="connsiteY11" fmla="*/ 185502 h 1452797"/>
                <a:gd name="connsiteX12" fmla="*/ 353579 w 2147429"/>
                <a:gd name="connsiteY12" fmla="*/ 165309 h 1452797"/>
                <a:gd name="connsiteX13" fmla="*/ 468069 w 2147429"/>
                <a:gd name="connsiteY13" fmla="*/ 275323 h 1452797"/>
                <a:gd name="connsiteX14" fmla="*/ 411586 w 2147429"/>
                <a:gd name="connsiteY14" fmla="*/ 369430 h 1452797"/>
                <a:gd name="connsiteX15" fmla="*/ 499311 w 2147429"/>
                <a:gd name="connsiteY15" fmla="*/ 464680 h 1452797"/>
                <a:gd name="connsiteX16" fmla="*/ 380630 w 2147429"/>
                <a:gd name="connsiteY16" fmla="*/ 479063 h 1452797"/>
                <a:gd name="connsiteX17" fmla="*/ 341101 w 2147429"/>
                <a:gd name="connsiteY17" fmla="*/ 431247 h 1452797"/>
                <a:gd name="connsiteX18" fmla="*/ 346911 w 2147429"/>
                <a:gd name="connsiteY18" fmla="*/ 420770 h 1452797"/>
                <a:gd name="connsiteX19" fmla="*/ 330052 w 2147429"/>
                <a:gd name="connsiteY19" fmla="*/ 424008 h 1452797"/>
                <a:gd name="connsiteX20" fmla="*/ 320908 w 2147429"/>
                <a:gd name="connsiteY20" fmla="*/ 436772 h 1452797"/>
                <a:gd name="connsiteX21" fmla="*/ 334243 w 2147429"/>
                <a:gd name="connsiteY21" fmla="*/ 435438 h 1452797"/>
                <a:gd name="connsiteX22" fmla="*/ 374343 w 2147429"/>
                <a:gd name="connsiteY22" fmla="*/ 484397 h 1452797"/>
                <a:gd name="connsiteX23" fmla="*/ 503121 w 2147429"/>
                <a:gd name="connsiteY23" fmla="*/ 468966 h 1452797"/>
                <a:gd name="connsiteX24" fmla="*/ 503312 w 2147429"/>
                <a:gd name="connsiteY24" fmla="*/ 468776 h 1452797"/>
                <a:gd name="connsiteX25" fmla="*/ 597324 w 2147429"/>
                <a:gd name="connsiteY25" fmla="*/ 570884 h 1452797"/>
                <a:gd name="connsiteX26" fmla="*/ 748200 w 2147429"/>
                <a:gd name="connsiteY26" fmla="*/ 556596 h 1452797"/>
                <a:gd name="connsiteX27" fmla="*/ 938604 w 2147429"/>
                <a:gd name="connsiteY27" fmla="*/ 741095 h 1452797"/>
                <a:gd name="connsiteX28" fmla="*/ 872691 w 2147429"/>
                <a:gd name="connsiteY28" fmla="*/ 909878 h 1452797"/>
                <a:gd name="connsiteX29" fmla="*/ 853356 w 2147429"/>
                <a:gd name="connsiteY29" fmla="*/ 925499 h 1452797"/>
                <a:gd name="connsiteX30" fmla="*/ 866976 w 2147429"/>
                <a:gd name="connsiteY30" fmla="*/ 937025 h 1452797"/>
                <a:gd name="connsiteX31" fmla="*/ 891837 w 2147429"/>
                <a:gd name="connsiteY31" fmla="*/ 919975 h 1452797"/>
                <a:gd name="connsiteX32" fmla="*/ 882978 w 2147429"/>
                <a:gd name="connsiteY32" fmla="*/ 908450 h 1452797"/>
                <a:gd name="connsiteX33" fmla="*/ 949558 w 2147429"/>
                <a:gd name="connsiteY33" fmla="*/ 737000 h 1452797"/>
                <a:gd name="connsiteX34" fmla="*/ 760582 w 2147429"/>
                <a:gd name="connsiteY34" fmla="*/ 555548 h 1452797"/>
                <a:gd name="connsiteX35" fmla="*/ 898028 w 2147429"/>
                <a:gd name="connsiteY35" fmla="*/ 542594 h 1452797"/>
                <a:gd name="connsiteX36" fmla="*/ 1050618 w 2147429"/>
                <a:gd name="connsiteY36" fmla="*/ 675944 h 1452797"/>
                <a:gd name="connsiteX37" fmla="*/ 946320 w 2147429"/>
                <a:gd name="connsiteY37" fmla="*/ 960647 h 1452797"/>
                <a:gd name="connsiteX38" fmla="*/ 1249310 w 2147429"/>
                <a:gd name="connsiteY38" fmla="*/ 1291545 h 1452797"/>
                <a:gd name="connsiteX39" fmla="*/ 1984735 w 2147429"/>
                <a:gd name="connsiteY39" fmla="*/ 1334027 h 1452797"/>
                <a:gd name="connsiteX40" fmla="*/ 2087129 w 2147429"/>
                <a:gd name="connsiteY40" fmla="*/ 1417656 h 1452797"/>
                <a:gd name="connsiteX41" fmla="*/ 2087319 w 2147429"/>
                <a:gd name="connsiteY41" fmla="*/ 1445564 h 1452797"/>
                <a:gd name="connsiteX42" fmla="*/ 2134563 w 2147429"/>
                <a:gd name="connsiteY42" fmla="*/ 1446231 h 1452797"/>
                <a:gd name="connsiteX43" fmla="*/ 2140183 w 2147429"/>
                <a:gd name="connsiteY43" fmla="*/ 1413084 h 1452797"/>
                <a:gd name="connsiteX44" fmla="*/ 2101035 w 2147429"/>
                <a:gd name="connsiteY44" fmla="*/ 1409084 h 1452797"/>
                <a:gd name="connsiteX45" fmla="*/ 1994546 w 2147429"/>
                <a:gd name="connsiteY45" fmla="*/ 1322882 h 1452797"/>
                <a:gd name="connsiteX46" fmla="*/ 1258740 w 2147429"/>
                <a:gd name="connsiteY46" fmla="*/ 1281830 h 1452797"/>
                <a:gd name="connsiteX47" fmla="*/ 958035 w 2147429"/>
                <a:gd name="connsiteY47" fmla="*/ 956456 h 1452797"/>
                <a:gd name="connsiteX48" fmla="*/ 1061477 w 2147429"/>
                <a:gd name="connsiteY48" fmla="*/ 671849 h 1452797"/>
                <a:gd name="connsiteX49" fmla="*/ 904981 w 2147429"/>
                <a:gd name="connsiteY49" fmla="*/ 536308 h 1452797"/>
                <a:gd name="connsiteX50" fmla="*/ 604277 w 2147429"/>
                <a:gd name="connsiteY50" fmla="*/ 565073 h 1452797"/>
                <a:gd name="connsiteX51" fmla="*/ 419492 w 2147429"/>
                <a:gd name="connsiteY51" fmla="*/ 366287 h 1452797"/>
                <a:gd name="connsiteX52" fmla="*/ 475785 w 2147429"/>
                <a:gd name="connsiteY52" fmla="*/ 272275 h 1452797"/>
                <a:gd name="connsiteX53" fmla="*/ 358913 w 2147429"/>
                <a:gd name="connsiteY53" fmla="*/ 160928 h 1452797"/>
                <a:gd name="connsiteX54" fmla="*/ 175366 w 2147429"/>
                <a:gd name="connsiteY54" fmla="*/ 196932 h 1452797"/>
                <a:gd name="connsiteX55" fmla="*/ 13441 w 2147429"/>
                <a:gd name="connsiteY55" fmla="*/ 6718 h 1452797"/>
                <a:gd name="connsiteX56" fmla="*/ 18204 w 2147429"/>
                <a:gd name="connsiteY56" fmla="*/ 431 h 1452797"/>
                <a:gd name="connsiteX57" fmla="*/ 7250 w 2147429"/>
                <a:gd name="connsiteY57" fmla="*/ 3765 h 1452797"/>
                <a:gd name="connsiteX58" fmla="*/ 201 w 2147429"/>
                <a:gd name="connsiteY58" fmla="*/ 11576 h 145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147429" h="1452797">
                  <a:moveTo>
                    <a:pt x="201" y="11576"/>
                  </a:moveTo>
                  <a:cubicBezTo>
                    <a:pt x="1059" y="12623"/>
                    <a:pt x="4583" y="11766"/>
                    <a:pt x="8679" y="9671"/>
                  </a:cubicBezTo>
                  <a:lnTo>
                    <a:pt x="170223" y="201123"/>
                  </a:lnTo>
                  <a:lnTo>
                    <a:pt x="242613" y="186931"/>
                  </a:lnTo>
                  <a:lnTo>
                    <a:pt x="312526" y="262845"/>
                  </a:lnTo>
                  <a:lnTo>
                    <a:pt x="268140" y="330758"/>
                  </a:lnTo>
                  <a:cubicBezTo>
                    <a:pt x="262710" y="332949"/>
                    <a:pt x="257091" y="336950"/>
                    <a:pt x="254709" y="340664"/>
                  </a:cubicBezTo>
                  <a:cubicBezTo>
                    <a:pt x="251852" y="345046"/>
                    <a:pt x="254614" y="347237"/>
                    <a:pt x="260996" y="345617"/>
                  </a:cubicBezTo>
                  <a:cubicBezTo>
                    <a:pt x="267378" y="343903"/>
                    <a:pt x="274902" y="338950"/>
                    <a:pt x="277760" y="334568"/>
                  </a:cubicBezTo>
                  <a:cubicBezTo>
                    <a:pt x="280141" y="330949"/>
                    <a:pt x="278522" y="328853"/>
                    <a:pt x="274236" y="329234"/>
                  </a:cubicBezTo>
                  <a:lnTo>
                    <a:pt x="319479" y="259797"/>
                  </a:lnTo>
                  <a:lnTo>
                    <a:pt x="250423" y="185502"/>
                  </a:lnTo>
                  <a:lnTo>
                    <a:pt x="353579" y="165309"/>
                  </a:lnTo>
                  <a:lnTo>
                    <a:pt x="468069" y="275323"/>
                  </a:lnTo>
                  <a:lnTo>
                    <a:pt x="411586" y="369430"/>
                  </a:lnTo>
                  <a:lnTo>
                    <a:pt x="499311" y="464680"/>
                  </a:lnTo>
                  <a:lnTo>
                    <a:pt x="380630" y="479063"/>
                  </a:lnTo>
                  <a:lnTo>
                    <a:pt x="341101" y="431247"/>
                  </a:lnTo>
                  <a:cubicBezTo>
                    <a:pt x="346149" y="427342"/>
                    <a:pt x="348721" y="422960"/>
                    <a:pt x="346911" y="420770"/>
                  </a:cubicBezTo>
                  <a:cubicBezTo>
                    <a:pt x="344721" y="418198"/>
                    <a:pt x="337196" y="419627"/>
                    <a:pt x="330052" y="424008"/>
                  </a:cubicBezTo>
                  <a:cubicBezTo>
                    <a:pt x="322908" y="428390"/>
                    <a:pt x="318813" y="434105"/>
                    <a:pt x="320908" y="436772"/>
                  </a:cubicBezTo>
                  <a:cubicBezTo>
                    <a:pt x="322718" y="438962"/>
                    <a:pt x="328242" y="438296"/>
                    <a:pt x="334243" y="435438"/>
                  </a:cubicBezTo>
                  <a:lnTo>
                    <a:pt x="374343" y="484397"/>
                  </a:lnTo>
                  <a:lnTo>
                    <a:pt x="503121" y="468966"/>
                  </a:lnTo>
                  <a:lnTo>
                    <a:pt x="503312" y="468776"/>
                  </a:lnTo>
                  <a:lnTo>
                    <a:pt x="597324" y="570884"/>
                  </a:lnTo>
                  <a:lnTo>
                    <a:pt x="748200" y="556596"/>
                  </a:lnTo>
                  <a:lnTo>
                    <a:pt x="938604" y="741095"/>
                  </a:lnTo>
                  <a:lnTo>
                    <a:pt x="872691" y="909878"/>
                  </a:lnTo>
                  <a:cubicBezTo>
                    <a:pt x="863928" y="912736"/>
                    <a:pt x="855832" y="918927"/>
                    <a:pt x="853356" y="925499"/>
                  </a:cubicBezTo>
                  <a:cubicBezTo>
                    <a:pt x="850308" y="933310"/>
                    <a:pt x="856308" y="938549"/>
                    <a:pt x="866976" y="937025"/>
                  </a:cubicBezTo>
                  <a:cubicBezTo>
                    <a:pt x="877644" y="935501"/>
                    <a:pt x="888789" y="927881"/>
                    <a:pt x="891837" y="919975"/>
                  </a:cubicBezTo>
                  <a:cubicBezTo>
                    <a:pt x="894313" y="913403"/>
                    <a:pt x="890408" y="908926"/>
                    <a:pt x="882978" y="908450"/>
                  </a:cubicBezTo>
                  <a:lnTo>
                    <a:pt x="949558" y="737000"/>
                  </a:lnTo>
                  <a:lnTo>
                    <a:pt x="760582" y="555548"/>
                  </a:lnTo>
                  <a:lnTo>
                    <a:pt x="898028" y="542594"/>
                  </a:lnTo>
                  <a:lnTo>
                    <a:pt x="1050618" y="675944"/>
                  </a:lnTo>
                  <a:lnTo>
                    <a:pt x="946320" y="960647"/>
                  </a:lnTo>
                  <a:lnTo>
                    <a:pt x="1249310" y="1291545"/>
                  </a:lnTo>
                  <a:lnTo>
                    <a:pt x="1984735" y="1334027"/>
                  </a:lnTo>
                  <a:lnTo>
                    <a:pt x="2087129" y="1417656"/>
                  </a:lnTo>
                  <a:cubicBezTo>
                    <a:pt x="2078461" y="1426419"/>
                    <a:pt x="2077985" y="1437849"/>
                    <a:pt x="2087319" y="1445564"/>
                  </a:cubicBezTo>
                  <a:cubicBezTo>
                    <a:pt x="2098654" y="1454899"/>
                    <a:pt x="2119800" y="1455280"/>
                    <a:pt x="2134563" y="1446231"/>
                  </a:cubicBezTo>
                  <a:cubicBezTo>
                    <a:pt x="2149232" y="1437182"/>
                    <a:pt x="2151709" y="1422323"/>
                    <a:pt x="2140183" y="1413084"/>
                  </a:cubicBezTo>
                  <a:cubicBezTo>
                    <a:pt x="2130658" y="1405464"/>
                    <a:pt x="2114561" y="1404131"/>
                    <a:pt x="2101035" y="1409084"/>
                  </a:cubicBezTo>
                  <a:lnTo>
                    <a:pt x="1994546" y="1322882"/>
                  </a:lnTo>
                  <a:lnTo>
                    <a:pt x="1258740" y="1281830"/>
                  </a:lnTo>
                  <a:lnTo>
                    <a:pt x="958035" y="956456"/>
                  </a:lnTo>
                  <a:lnTo>
                    <a:pt x="1061477" y="671849"/>
                  </a:lnTo>
                  <a:lnTo>
                    <a:pt x="904981" y="536308"/>
                  </a:lnTo>
                  <a:lnTo>
                    <a:pt x="604277" y="565073"/>
                  </a:lnTo>
                  <a:lnTo>
                    <a:pt x="419492" y="366287"/>
                  </a:lnTo>
                  <a:lnTo>
                    <a:pt x="475785" y="272275"/>
                  </a:lnTo>
                  <a:lnTo>
                    <a:pt x="358913" y="160928"/>
                  </a:lnTo>
                  <a:lnTo>
                    <a:pt x="175366" y="196932"/>
                  </a:lnTo>
                  <a:lnTo>
                    <a:pt x="13441" y="6718"/>
                  </a:lnTo>
                  <a:cubicBezTo>
                    <a:pt x="17061" y="4146"/>
                    <a:pt x="19061" y="1479"/>
                    <a:pt x="18204" y="431"/>
                  </a:cubicBezTo>
                  <a:cubicBezTo>
                    <a:pt x="17156" y="-807"/>
                    <a:pt x="12203" y="717"/>
                    <a:pt x="7250" y="3765"/>
                  </a:cubicBezTo>
                  <a:cubicBezTo>
                    <a:pt x="2297" y="6908"/>
                    <a:pt x="-846" y="10337"/>
                    <a:pt x="201" y="11576"/>
                  </a:cubicBezTo>
                  <a:close/>
                </a:path>
              </a:pathLst>
            </a:custGeom>
            <a:grpFill/>
            <a:ln w="9525" cap="flat">
              <a:noFill/>
              <a:prstDash val="solid"/>
              <a:miter/>
            </a:ln>
          </p:spPr>
          <p:txBody>
            <a:bodyPr rtlCol="0" anchor="ctr"/>
            <a:lstStyle/>
            <a:p>
              <a:endParaRPr lang="en-US" sz="4050"/>
            </a:p>
          </p:txBody>
        </p:sp>
        <p:sp>
          <p:nvSpPr>
            <p:cNvPr id="65" name="Graphic 8">
              <a:extLst>
                <a:ext uri="{FF2B5EF4-FFF2-40B4-BE49-F238E27FC236}">
                  <a16:creationId xmlns:a16="http://schemas.microsoft.com/office/drawing/2014/main" id="{960933E2-87CE-43B1-B492-BB1096098BF0}"/>
                </a:ext>
              </a:extLst>
            </p:cNvPr>
            <p:cNvSpPr/>
            <p:nvPr/>
          </p:nvSpPr>
          <p:spPr>
            <a:xfrm>
              <a:off x="9641970" y="1155026"/>
              <a:ext cx="2379456" cy="1497436"/>
            </a:xfrm>
            <a:custGeom>
              <a:avLst/>
              <a:gdLst>
                <a:gd name="connsiteX0" fmla="*/ 1888274 w 2379456"/>
                <a:gd name="connsiteY0" fmla="*/ 1115342 h 1497436"/>
                <a:gd name="connsiteX1" fmla="*/ 1157326 w 2379456"/>
                <a:gd name="connsiteY1" fmla="*/ 1086672 h 1497436"/>
                <a:gd name="connsiteX2" fmla="*/ 898436 w 2379456"/>
                <a:gd name="connsiteY2" fmla="*/ 823973 h 1497436"/>
                <a:gd name="connsiteX3" fmla="*/ 995972 w 2379456"/>
                <a:gd name="connsiteY3" fmla="*/ 537556 h 1497436"/>
                <a:gd name="connsiteX4" fmla="*/ 792899 w 2379456"/>
                <a:gd name="connsiteY4" fmla="*/ 372011 h 1497436"/>
                <a:gd name="connsiteX5" fmla="*/ 492576 w 2379456"/>
                <a:gd name="connsiteY5" fmla="*/ 403730 h 1497436"/>
                <a:gd name="connsiteX6" fmla="*/ 325412 w 2379456"/>
                <a:gd name="connsiteY6" fmla="*/ 235042 h 1497436"/>
                <a:gd name="connsiteX7" fmla="*/ 380467 w 2379456"/>
                <a:gd name="connsiteY7" fmla="*/ 140744 h 1497436"/>
                <a:gd name="connsiteX8" fmla="*/ 239401 w 2379456"/>
                <a:gd name="connsiteY8" fmla="*/ 14538 h 1497436"/>
                <a:gd name="connsiteX9" fmla="*/ 55759 w 2379456"/>
                <a:gd name="connsiteY9" fmla="*/ 51781 h 1497436"/>
                <a:gd name="connsiteX10" fmla="*/ 15945 w 2379456"/>
                <a:gd name="connsiteY10" fmla="*/ 8061 h 1497436"/>
                <a:gd name="connsiteX11" fmla="*/ 20993 w 2379456"/>
                <a:gd name="connsiteY11" fmla="*/ 632 h 1497436"/>
                <a:gd name="connsiteX12" fmla="*/ 8039 w 2379456"/>
                <a:gd name="connsiteY12" fmla="*/ 4061 h 1497436"/>
                <a:gd name="connsiteX13" fmla="*/ 324 w 2379456"/>
                <a:gd name="connsiteY13" fmla="*/ 13300 h 1497436"/>
                <a:gd name="connsiteX14" fmla="*/ 10420 w 2379456"/>
                <a:gd name="connsiteY14" fmla="*/ 11395 h 1497436"/>
                <a:gd name="connsiteX15" fmla="*/ 50521 w 2379456"/>
                <a:gd name="connsiteY15" fmla="*/ 55877 h 1497436"/>
                <a:gd name="connsiteX16" fmla="*/ 234067 w 2379456"/>
                <a:gd name="connsiteY16" fmla="*/ 18824 h 1497436"/>
                <a:gd name="connsiteX17" fmla="*/ 372847 w 2379456"/>
                <a:gd name="connsiteY17" fmla="*/ 144173 h 1497436"/>
                <a:gd name="connsiteX18" fmla="*/ 317602 w 2379456"/>
                <a:gd name="connsiteY18" fmla="*/ 238471 h 1497436"/>
                <a:gd name="connsiteX19" fmla="*/ 485718 w 2379456"/>
                <a:gd name="connsiteY19" fmla="*/ 409730 h 1497436"/>
                <a:gd name="connsiteX20" fmla="*/ 785851 w 2379456"/>
                <a:gd name="connsiteY20" fmla="*/ 378393 h 1497436"/>
                <a:gd name="connsiteX21" fmla="*/ 984828 w 2379456"/>
                <a:gd name="connsiteY21" fmla="*/ 541937 h 1497436"/>
                <a:gd name="connsiteX22" fmla="*/ 886435 w 2379456"/>
                <a:gd name="connsiteY22" fmla="*/ 828449 h 1497436"/>
                <a:gd name="connsiteX23" fmla="*/ 1147991 w 2379456"/>
                <a:gd name="connsiteY23" fmla="*/ 1096388 h 1497436"/>
                <a:gd name="connsiteX24" fmla="*/ 1878559 w 2379456"/>
                <a:gd name="connsiteY24" fmla="*/ 1126391 h 1497436"/>
                <a:gd name="connsiteX25" fmla="*/ 2308708 w 2379456"/>
                <a:gd name="connsiteY25" fmla="*/ 1456909 h 1497436"/>
                <a:gd name="connsiteX26" fmla="*/ 2311756 w 2379456"/>
                <a:gd name="connsiteY26" fmla="*/ 1488627 h 1497436"/>
                <a:gd name="connsiteX27" fmla="*/ 2366429 w 2379456"/>
                <a:gd name="connsiteY27" fmla="*/ 1490532 h 1497436"/>
                <a:gd name="connsiteX28" fmla="*/ 2369572 w 2379456"/>
                <a:gd name="connsiteY28" fmla="*/ 1453004 h 1497436"/>
                <a:gd name="connsiteX29" fmla="*/ 2323948 w 2379456"/>
                <a:gd name="connsiteY29" fmla="*/ 1447479 h 1497436"/>
                <a:gd name="connsiteX30" fmla="*/ 1888274 w 2379456"/>
                <a:gd name="connsiteY30" fmla="*/ 1115342 h 149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379456" h="1497436">
                  <a:moveTo>
                    <a:pt x="1888274" y="1115342"/>
                  </a:moveTo>
                  <a:lnTo>
                    <a:pt x="1157326" y="1086672"/>
                  </a:lnTo>
                  <a:lnTo>
                    <a:pt x="898436" y="823973"/>
                  </a:lnTo>
                  <a:lnTo>
                    <a:pt x="995972" y="537556"/>
                  </a:lnTo>
                  <a:lnTo>
                    <a:pt x="792899" y="372011"/>
                  </a:lnTo>
                  <a:lnTo>
                    <a:pt x="492576" y="403730"/>
                  </a:lnTo>
                  <a:lnTo>
                    <a:pt x="325412" y="235042"/>
                  </a:lnTo>
                  <a:lnTo>
                    <a:pt x="380467" y="140744"/>
                  </a:lnTo>
                  <a:lnTo>
                    <a:pt x="239401" y="14538"/>
                  </a:lnTo>
                  <a:lnTo>
                    <a:pt x="55759" y="51781"/>
                  </a:lnTo>
                  <a:lnTo>
                    <a:pt x="15945" y="8061"/>
                  </a:lnTo>
                  <a:cubicBezTo>
                    <a:pt x="20041" y="5013"/>
                    <a:pt x="22231" y="1965"/>
                    <a:pt x="20993" y="632"/>
                  </a:cubicBezTo>
                  <a:cubicBezTo>
                    <a:pt x="19564" y="-988"/>
                    <a:pt x="13754" y="632"/>
                    <a:pt x="8039" y="4061"/>
                  </a:cubicBezTo>
                  <a:cubicBezTo>
                    <a:pt x="2324" y="7585"/>
                    <a:pt x="-1105" y="11681"/>
                    <a:pt x="324" y="13300"/>
                  </a:cubicBezTo>
                  <a:cubicBezTo>
                    <a:pt x="1562" y="14633"/>
                    <a:pt x="5753" y="13776"/>
                    <a:pt x="10420" y="11395"/>
                  </a:cubicBezTo>
                  <a:lnTo>
                    <a:pt x="50521" y="55877"/>
                  </a:lnTo>
                  <a:lnTo>
                    <a:pt x="234067" y="18824"/>
                  </a:lnTo>
                  <a:lnTo>
                    <a:pt x="372847" y="144173"/>
                  </a:lnTo>
                  <a:lnTo>
                    <a:pt x="317602" y="238471"/>
                  </a:lnTo>
                  <a:lnTo>
                    <a:pt x="485718" y="409730"/>
                  </a:lnTo>
                  <a:lnTo>
                    <a:pt x="785851" y="378393"/>
                  </a:lnTo>
                  <a:lnTo>
                    <a:pt x="984828" y="541937"/>
                  </a:lnTo>
                  <a:lnTo>
                    <a:pt x="886435" y="828449"/>
                  </a:lnTo>
                  <a:lnTo>
                    <a:pt x="1147991" y="1096388"/>
                  </a:lnTo>
                  <a:lnTo>
                    <a:pt x="1878559" y="1126391"/>
                  </a:lnTo>
                  <a:lnTo>
                    <a:pt x="2308708" y="1456909"/>
                  </a:lnTo>
                  <a:cubicBezTo>
                    <a:pt x="2299564" y="1466624"/>
                    <a:pt x="2300135" y="1479578"/>
                    <a:pt x="2311756" y="1488627"/>
                  </a:cubicBezTo>
                  <a:cubicBezTo>
                    <a:pt x="2325757" y="1499581"/>
                    <a:pt x="2350332" y="1500438"/>
                    <a:pt x="2366429" y="1490532"/>
                  </a:cubicBezTo>
                  <a:cubicBezTo>
                    <a:pt x="2382527" y="1480626"/>
                    <a:pt x="2383860" y="1463767"/>
                    <a:pt x="2369572" y="1453004"/>
                  </a:cubicBezTo>
                  <a:cubicBezTo>
                    <a:pt x="2357762" y="1444145"/>
                    <a:pt x="2338997" y="1442240"/>
                    <a:pt x="2323948" y="1447479"/>
                  </a:cubicBezTo>
                  <a:lnTo>
                    <a:pt x="1888274" y="1115342"/>
                  </a:lnTo>
                  <a:close/>
                </a:path>
              </a:pathLst>
            </a:custGeom>
            <a:grpFill/>
            <a:ln w="9525" cap="flat">
              <a:noFill/>
              <a:prstDash val="solid"/>
              <a:miter/>
            </a:ln>
          </p:spPr>
          <p:txBody>
            <a:bodyPr rtlCol="0" anchor="ctr"/>
            <a:lstStyle/>
            <a:p>
              <a:endParaRPr lang="en-US" sz="4050"/>
            </a:p>
          </p:txBody>
        </p:sp>
        <p:sp>
          <p:nvSpPr>
            <p:cNvPr id="66" name="Graphic 8">
              <a:extLst>
                <a:ext uri="{FF2B5EF4-FFF2-40B4-BE49-F238E27FC236}">
                  <a16:creationId xmlns:a16="http://schemas.microsoft.com/office/drawing/2014/main" id="{FB7C8794-8641-4CF8-A372-0570295BAC85}"/>
                </a:ext>
              </a:extLst>
            </p:cNvPr>
            <p:cNvSpPr/>
            <p:nvPr/>
          </p:nvSpPr>
          <p:spPr>
            <a:xfrm>
              <a:off x="9556429" y="1001354"/>
              <a:ext cx="2090770" cy="1234465"/>
            </a:xfrm>
            <a:custGeom>
              <a:avLst/>
              <a:gdLst>
                <a:gd name="connsiteX0" fmla="*/ 235 w 2090770"/>
                <a:gd name="connsiteY0" fmla="*/ 11428 h 1234465"/>
                <a:gd name="connsiteX1" fmla="*/ 8807 w 2090770"/>
                <a:gd name="connsiteY1" fmla="*/ 9428 h 1234465"/>
                <a:gd name="connsiteX2" fmla="*/ 173304 w 2090770"/>
                <a:gd name="connsiteY2" fmla="*/ 180497 h 1234465"/>
                <a:gd name="connsiteX3" fmla="*/ 357803 w 2090770"/>
                <a:gd name="connsiteY3" fmla="*/ 142207 h 1234465"/>
                <a:gd name="connsiteX4" fmla="*/ 512108 w 2090770"/>
                <a:gd name="connsiteY4" fmla="*/ 273176 h 1234465"/>
                <a:gd name="connsiteX5" fmla="*/ 458292 w 2090770"/>
                <a:gd name="connsiteY5" fmla="*/ 367187 h 1234465"/>
                <a:gd name="connsiteX6" fmla="*/ 620122 w 2090770"/>
                <a:gd name="connsiteY6" fmla="*/ 521873 h 1234465"/>
                <a:gd name="connsiteX7" fmla="*/ 921874 w 2090770"/>
                <a:gd name="connsiteY7" fmla="*/ 487964 h 1234465"/>
                <a:gd name="connsiteX8" fmla="*/ 1148950 w 2090770"/>
                <a:gd name="connsiteY8" fmla="*/ 663605 h 1234465"/>
                <a:gd name="connsiteX9" fmla="*/ 1056462 w 2090770"/>
                <a:gd name="connsiteY9" fmla="*/ 949355 h 1234465"/>
                <a:gd name="connsiteX10" fmla="*/ 1300588 w 2090770"/>
                <a:gd name="connsiteY10" fmla="*/ 1184051 h 1234465"/>
                <a:gd name="connsiteX11" fmla="*/ 2033537 w 2090770"/>
                <a:gd name="connsiteY11" fmla="*/ 1204625 h 1234465"/>
                <a:gd name="connsiteX12" fmla="*/ 2034203 w 2090770"/>
                <a:gd name="connsiteY12" fmla="*/ 1228914 h 1234465"/>
                <a:gd name="connsiteX13" fmla="*/ 2078685 w 2090770"/>
                <a:gd name="connsiteY13" fmla="*/ 1227771 h 1234465"/>
                <a:gd name="connsiteX14" fmla="*/ 2083924 w 2090770"/>
                <a:gd name="connsiteY14" fmla="*/ 1198339 h 1234465"/>
                <a:gd name="connsiteX15" fmla="*/ 2047062 w 2090770"/>
                <a:gd name="connsiteY15" fmla="*/ 1196243 h 1234465"/>
                <a:gd name="connsiteX16" fmla="*/ 2043919 w 2090770"/>
                <a:gd name="connsiteY16" fmla="*/ 1193957 h 1234465"/>
                <a:gd name="connsiteX17" fmla="*/ 1309732 w 2090770"/>
                <a:gd name="connsiteY17" fmla="*/ 1174717 h 1234465"/>
                <a:gd name="connsiteX18" fmla="*/ 1068654 w 2090770"/>
                <a:gd name="connsiteY18" fmla="*/ 944783 h 1234465"/>
                <a:gd name="connsiteX19" fmla="*/ 1159904 w 2090770"/>
                <a:gd name="connsiteY19" fmla="*/ 660367 h 1234465"/>
                <a:gd name="connsiteX20" fmla="*/ 1160285 w 2090770"/>
                <a:gd name="connsiteY20" fmla="*/ 659129 h 1234465"/>
                <a:gd name="connsiteX21" fmla="*/ 928827 w 2090770"/>
                <a:gd name="connsiteY21" fmla="*/ 481583 h 1234465"/>
                <a:gd name="connsiteX22" fmla="*/ 626885 w 2090770"/>
                <a:gd name="connsiteY22" fmla="*/ 515872 h 1234465"/>
                <a:gd name="connsiteX23" fmla="*/ 466198 w 2090770"/>
                <a:gd name="connsiteY23" fmla="*/ 363758 h 1234465"/>
                <a:gd name="connsiteX24" fmla="*/ 519824 w 2090770"/>
                <a:gd name="connsiteY24" fmla="*/ 269842 h 1234465"/>
                <a:gd name="connsiteX25" fmla="*/ 363137 w 2090770"/>
                <a:gd name="connsiteY25" fmla="*/ 138016 h 1234465"/>
                <a:gd name="connsiteX26" fmla="*/ 178543 w 2090770"/>
                <a:gd name="connsiteY26" fmla="*/ 176402 h 1234465"/>
                <a:gd name="connsiteX27" fmla="*/ 13665 w 2090770"/>
                <a:gd name="connsiteY27" fmla="*/ 6475 h 1234465"/>
                <a:gd name="connsiteX28" fmla="*/ 18237 w 2090770"/>
                <a:gd name="connsiteY28" fmla="*/ 379 h 1234465"/>
                <a:gd name="connsiteX29" fmla="*/ 7188 w 2090770"/>
                <a:gd name="connsiteY29" fmla="*/ 3808 h 1234465"/>
                <a:gd name="connsiteX30" fmla="*/ 235 w 2090770"/>
                <a:gd name="connsiteY30" fmla="*/ 11428 h 1234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0770" h="1234465">
                  <a:moveTo>
                    <a:pt x="235" y="11428"/>
                  </a:moveTo>
                  <a:cubicBezTo>
                    <a:pt x="1187" y="12381"/>
                    <a:pt x="4807" y="11524"/>
                    <a:pt x="8807" y="9428"/>
                  </a:cubicBezTo>
                  <a:lnTo>
                    <a:pt x="173304" y="180497"/>
                  </a:lnTo>
                  <a:lnTo>
                    <a:pt x="357803" y="142207"/>
                  </a:lnTo>
                  <a:lnTo>
                    <a:pt x="512108" y="273176"/>
                  </a:lnTo>
                  <a:lnTo>
                    <a:pt x="458292" y="367187"/>
                  </a:lnTo>
                  <a:lnTo>
                    <a:pt x="620122" y="521873"/>
                  </a:lnTo>
                  <a:lnTo>
                    <a:pt x="921874" y="487964"/>
                  </a:lnTo>
                  <a:lnTo>
                    <a:pt x="1148950" y="663605"/>
                  </a:lnTo>
                  <a:lnTo>
                    <a:pt x="1056462" y="949355"/>
                  </a:lnTo>
                  <a:lnTo>
                    <a:pt x="1300588" y="1184051"/>
                  </a:lnTo>
                  <a:lnTo>
                    <a:pt x="2033537" y="1204625"/>
                  </a:lnTo>
                  <a:cubicBezTo>
                    <a:pt x="2025726" y="1212626"/>
                    <a:pt x="2025440" y="1222532"/>
                    <a:pt x="2034203" y="1228914"/>
                  </a:cubicBezTo>
                  <a:cubicBezTo>
                    <a:pt x="2044871" y="1236725"/>
                    <a:pt x="2064874" y="1236248"/>
                    <a:pt x="2078685" y="1227771"/>
                  </a:cubicBezTo>
                  <a:cubicBezTo>
                    <a:pt x="2092496" y="1219294"/>
                    <a:pt x="2094782" y="1206054"/>
                    <a:pt x="2083924" y="1198339"/>
                  </a:cubicBezTo>
                  <a:cubicBezTo>
                    <a:pt x="2074970" y="1191957"/>
                    <a:pt x="2059730" y="1191386"/>
                    <a:pt x="2047062" y="1196243"/>
                  </a:cubicBezTo>
                  <a:lnTo>
                    <a:pt x="2043919" y="1193957"/>
                  </a:lnTo>
                  <a:lnTo>
                    <a:pt x="1309732" y="1174717"/>
                  </a:lnTo>
                  <a:lnTo>
                    <a:pt x="1068654" y="944783"/>
                  </a:lnTo>
                  <a:lnTo>
                    <a:pt x="1159904" y="660367"/>
                  </a:lnTo>
                  <a:lnTo>
                    <a:pt x="1160285" y="659129"/>
                  </a:lnTo>
                  <a:lnTo>
                    <a:pt x="928827" y="481583"/>
                  </a:lnTo>
                  <a:lnTo>
                    <a:pt x="626885" y="515872"/>
                  </a:lnTo>
                  <a:lnTo>
                    <a:pt x="466198" y="363758"/>
                  </a:lnTo>
                  <a:lnTo>
                    <a:pt x="519824" y="269842"/>
                  </a:lnTo>
                  <a:lnTo>
                    <a:pt x="363137" y="138016"/>
                  </a:lnTo>
                  <a:lnTo>
                    <a:pt x="178543" y="176402"/>
                  </a:lnTo>
                  <a:lnTo>
                    <a:pt x="13665" y="6475"/>
                  </a:lnTo>
                  <a:cubicBezTo>
                    <a:pt x="17285" y="3904"/>
                    <a:pt x="19285" y="1332"/>
                    <a:pt x="18237" y="379"/>
                  </a:cubicBezTo>
                  <a:cubicBezTo>
                    <a:pt x="17094" y="-764"/>
                    <a:pt x="12141" y="760"/>
                    <a:pt x="7188" y="3808"/>
                  </a:cubicBezTo>
                  <a:cubicBezTo>
                    <a:pt x="2235" y="6761"/>
                    <a:pt x="-908" y="10190"/>
                    <a:pt x="235" y="11428"/>
                  </a:cubicBezTo>
                  <a:close/>
                </a:path>
              </a:pathLst>
            </a:custGeom>
            <a:grpFill/>
            <a:ln w="9525" cap="flat">
              <a:noFill/>
              <a:prstDash val="solid"/>
              <a:miter/>
            </a:ln>
          </p:spPr>
          <p:txBody>
            <a:bodyPr rtlCol="0" anchor="ctr"/>
            <a:lstStyle/>
            <a:p>
              <a:endParaRPr lang="en-US" sz="4050"/>
            </a:p>
          </p:txBody>
        </p:sp>
        <p:sp>
          <p:nvSpPr>
            <p:cNvPr id="67" name="Graphic 8">
              <a:extLst>
                <a:ext uri="{FF2B5EF4-FFF2-40B4-BE49-F238E27FC236}">
                  <a16:creationId xmlns:a16="http://schemas.microsoft.com/office/drawing/2014/main" id="{7B58068E-DB77-47AE-87CE-330290401033}"/>
                </a:ext>
              </a:extLst>
            </p:cNvPr>
            <p:cNvSpPr/>
            <p:nvPr/>
          </p:nvSpPr>
          <p:spPr>
            <a:xfrm>
              <a:off x="9370926" y="1114200"/>
              <a:ext cx="1794359" cy="1651114"/>
            </a:xfrm>
            <a:custGeom>
              <a:avLst/>
              <a:gdLst>
                <a:gd name="connsiteX0" fmla="*/ 1905 w 1794359"/>
                <a:gd name="connsiteY0" fmla="*/ 11644 h 1651114"/>
                <a:gd name="connsiteX1" fmla="*/ 10096 w 1794359"/>
                <a:gd name="connsiteY1" fmla="*/ 9930 h 1651114"/>
                <a:gd name="connsiteX2" fmla="*/ 46768 w 1794359"/>
                <a:gd name="connsiteY2" fmla="*/ 64794 h 1651114"/>
                <a:gd name="connsiteX3" fmla="*/ 0 w 1794359"/>
                <a:gd name="connsiteY3" fmla="*/ 122515 h 1651114"/>
                <a:gd name="connsiteX4" fmla="*/ 167830 w 1794359"/>
                <a:gd name="connsiteY4" fmla="*/ 406170 h 1651114"/>
                <a:gd name="connsiteX5" fmla="*/ 149828 w 1794359"/>
                <a:gd name="connsiteY5" fmla="*/ 432173 h 1651114"/>
                <a:gd name="connsiteX6" fmla="*/ 136017 w 1794359"/>
                <a:gd name="connsiteY6" fmla="*/ 442365 h 1651114"/>
                <a:gd name="connsiteX7" fmla="*/ 141256 w 1794359"/>
                <a:gd name="connsiteY7" fmla="*/ 448175 h 1651114"/>
                <a:gd name="connsiteX8" fmla="*/ 158305 w 1794359"/>
                <a:gd name="connsiteY8" fmla="*/ 436841 h 1651114"/>
                <a:gd name="connsiteX9" fmla="*/ 155734 w 1794359"/>
                <a:gd name="connsiteY9" fmla="*/ 430649 h 1651114"/>
                <a:gd name="connsiteX10" fmla="*/ 174784 w 1794359"/>
                <a:gd name="connsiteY10" fmla="*/ 403027 h 1651114"/>
                <a:gd name="connsiteX11" fmla="*/ 5524 w 1794359"/>
                <a:gd name="connsiteY11" fmla="*/ 119848 h 1651114"/>
                <a:gd name="connsiteX12" fmla="*/ 48292 w 1794359"/>
                <a:gd name="connsiteY12" fmla="*/ 66985 h 1651114"/>
                <a:gd name="connsiteX13" fmla="*/ 214598 w 1794359"/>
                <a:gd name="connsiteY13" fmla="*/ 315873 h 1651114"/>
                <a:gd name="connsiteX14" fmla="*/ 285941 w 1794359"/>
                <a:gd name="connsiteY14" fmla="*/ 305015 h 1651114"/>
                <a:gd name="connsiteX15" fmla="*/ 361188 w 1794359"/>
                <a:gd name="connsiteY15" fmla="*/ 408266 h 1651114"/>
                <a:gd name="connsiteX16" fmla="*/ 313277 w 1794359"/>
                <a:gd name="connsiteY16" fmla="*/ 484180 h 1651114"/>
                <a:gd name="connsiteX17" fmla="*/ 417005 w 1794359"/>
                <a:gd name="connsiteY17" fmla="*/ 641437 h 1651114"/>
                <a:gd name="connsiteX18" fmla="*/ 569405 w 1794359"/>
                <a:gd name="connsiteY18" fmla="*/ 631151 h 1651114"/>
                <a:gd name="connsiteX19" fmla="*/ 591598 w 1794359"/>
                <a:gd name="connsiteY19" fmla="*/ 660392 h 1651114"/>
                <a:gd name="connsiteX20" fmla="*/ 469963 w 1794359"/>
                <a:gd name="connsiteY20" fmla="*/ 893374 h 1651114"/>
                <a:gd name="connsiteX21" fmla="*/ 612362 w 1794359"/>
                <a:gd name="connsiteY21" fmla="*/ 1131118 h 1651114"/>
                <a:gd name="connsiteX22" fmla="*/ 604838 w 1794359"/>
                <a:gd name="connsiteY22" fmla="*/ 1149882 h 1651114"/>
                <a:gd name="connsiteX23" fmla="*/ 629984 w 1794359"/>
                <a:gd name="connsiteY23" fmla="*/ 1149215 h 1651114"/>
                <a:gd name="connsiteX24" fmla="*/ 642176 w 1794359"/>
                <a:gd name="connsiteY24" fmla="*/ 1126927 h 1651114"/>
                <a:gd name="connsiteX25" fmla="*/ 622268 w 1794359"/>
                <a:gd name="connsiteY25" fmla="*/ 1125117 h 1651114"/>
                <a:gd name="connsiteX26" fmla="*/ 479774 w 1794359"/>
                <a:gd name="connsiteY26" fmla="*/ 889659 h 1651114"/>
                <a:gd name="connsiteX27" fmla="*/ 595979 w 1794359"/>
                <a:gd name="connsiteY27" fmla="*/ 666107 h 1651114"/>
                <a:gd name="connsiteX28" fmla="*/ 715042 w 1794359"/>
                <a:gd name="connsiteY28" fmla="*/ 823365 h 1651114"/>
                <a:gd name="connsiteX29" fmla="*/ 641890 w 1794359"/>
                <a:gd name="connsiteY29" fmla="*/ 980242 h 1651114"/>
                <a:gd name="connsiteX30" fmla="*/ 1045845 w 1794359"/>
                <a:gd name="connsiteY30" fmla="*/ 1592509 h 1651114"/>
                <a:gd name="connsiteX31" fmla="*/ 1319117 w 1794359"/>
                <a:gd name="connsiteY31" fmla="*/ 1630513 h 1651114"/>
                <a:gd name="connsiteX32" fmla="*/ 1336453 w 1794359"/>
                <a:gd name="connsiteY32" fmla="*/ 1650802 h 1651114"/>
                <a:gd name="connsiteX33" fmla="*/ 1373029 w 1794359"/>
                <a:gd name="connsiteY33" fmla="*/ 1631466 h 1651114"/>
                <a:gd name="connsiteX34" fmla="*/ 1357027 w 1794359"/>
                <a:gd name="connsiteY34" fmla="*/ 1605082 h 1651114"/>
                <a:gd name="connsiteX35" fmla="*/ 1324642 w 1794359"/>
                <a:gd name="connsiteY35" fmla="*/ 1618417 h 1651114"/>
                <a:gd name="connsiteX36" fmla="*/ 1056132 w 1794359"/>
                <a:gd name="connsiteY36" fmla="*/ 1581746 h 1651114"/>
                <a:gd name="connsiteX37" fmla="*/ 691515 w 1794359"/>
                <a:gd name="connsiteY37" fmla="*/ 1034630 h 1651114"/>
                <a:gd name="connsiteX38" fmla="*/ 847534 w 1794359"/>
                <a:gd name="connsiteY38" fmla="*/ 1038535 h 1651114"/>
                <a:gd name="connsiteX39" fmla="*/ 1038892 w 1794359"/>
                <a:gd name="connsiteY39" fmla="*/ 1296377 h 1651114"/>
                <a:gd name="connsiteX40" fmla="*/ 1463231 w 1794359"/>
                <a:gd name="connsiteY40" fmla="*/ 1329238 h 1651114"/>
                <a:gd name="connsiteX41" fmla="*/ 1668589 w 1794359"/>
                <a:gd name="connsiteY41" fmla="*/ 1553837 h 1651114"/>
                <a:gd name="connsiteX42" fmla="*/ 1732693 w 1794359"/>
                <a:gd name="connsiteY42" fmla="*/ 1561267 h 1651114"/>
                <a:gd name="connsiteX43" fmla="*/ 1754410 w 1794359"/>
                <a:gd name="connsiteY43" fmla="*/ 1582031 h 1651114"/>
                <a:gd name="connsiteX44" fmla="*/ 1793081 w 1794359"/>
                <a:gd name="connsiteY44" fmla="*/ 1561648 h 1651114"/>
                <a:gd name="connsiteX45" fmla="*/ 1772222 w 1794359"/>
                <a:gd name="connsiteY45" fmla="*/ 1534692 h 1651114"/>
                <a:gd name="connsiteX46" fmla="*/ 1737455 w 1794359"/>
                <a:gd name="connsiteY46" fmla="*/ 1548789 h 1651114"/>
                <a:gd name="connsiteX47" fmla="*/ 1679067 w 1794359"/>
                <a:gd name="connsiteY47" fmla="*/ 1542121 h 1651114"/>
                <a:gd name="connsiteX48" fmla="*/ 1473041 w 1794359"/>
                <a:gd name="connsiteY48" fmla="*/ 1318856 h 1651114"/>
                <a:gd name="connsiteX49" fmla="*/ 1048322 w 1794359"/>
                <a:gd name="connsiteY49" fmla="*/ 1286852 h 1651114"/>
                <a:gd name="connsiteX50" fmla="*/ 856107 w 1794359"/>
                <a:gd name="connsiteY50" fmla="*/ 1030343 h 1651114"/>
                <a:gd name="connsiteX51" fmla="*/ 686086 w 1794359"/>
                <a:gd name="connsiteY51" fmla="*/ 1026438 h 1651114"/>
                <a:gd name="connsiteX52" fmla="*/ 652653 w 1794359"/>
                <a:gd name="connsiteY52" fmla="*/ 976337 h 1651114"/>
                <a:gd name="connsiteX53" fmla="*/ 694277 w 1794359"/>
                <a:gd name="connsiteY53" fmla="*/ 886706 h 1651114"/>
                <a:gd name="connsiteX54" fmla="*/ 835724 w 1794359"/>
                <a:gd name="connsiteY54" fmla="*/ 885563 h 1651114"/>
                <a:gd name="connsiteX55" fmla="*/ 1002506 w 1794359"/>
                <a:gd name="connsiteY55" fmla="*/ 1095018 h 1651114"/>
                <a:gd name="connsiteX56" fmla="*/ 996410 w 1794359"/>
                <a:gd name="connsiteY56" fmla="*/ 1114830 h 1651114"/>
                <a:gd name="connsiteX57" fmla="*/ 1025557 w 1794359"/>
                <a:gd name="connsiteY57" fmla="*/ 1113878 h 1651114"/>
                <a:gd name="connsiteX58" fmla="*/ 1036415 w 1794359"/>
                <a:gd name="connsiteY58" fmla="*/ 1090160 h 1651114"/>
                <a:gd name="connsiteX59" fmla="*/ 1013079 w 1794359"/>
                <a:gd name="connsiteY59" fmla="*/ 1088446 h 1651114"/>
                <a:gd name="connsiteX60" fmla="*/ 843820 w 1794359"/>
                <a:gd name="connsiteY60" fmla="*/ 877848 h 1651114"/>
                <a:gd name="connsiteX61" fmla="*/ 697611 w 1794359"/>
                <a:gd name="connsiteY61" fmla="*/ 879277 h 1651114"/>
                <a:gd name="connsiteX62" fmla="*/ 725424 w 1794359"/>
                <a:gd name="connsiteY62" fmla="*/ 819364 h 1651114"/>
                <a:gd name="connsiteX63" fmla="*/ 576453 w 1794359"/>
                <a:gd name="connsiteY63" fmla="*/ 624959 h 1651114"/>
                <a:gd name="connsiteX64" fmla="*/ 423958 w 1794359"/>
                <a:gd name="connsiteY64" fmla="*/ 635437 h 1651114"/>
                <a:gd name="connsiteX65" fmla="*/ 363284 w 1794359"/>
                <a:gd name="connsiteY65" fmla="*/ 544283 h 1651114"/>
                <a:gd name="connsiteX66" fmla="*/ 607219 w 1794359"/>
                <a:gd name="connsiteY66" fmla="*/ 521899 h 1651114"/>
                <a:gd name="connsiteX67" fmla="*/ 741712 w 1794359"/>
                <a:gd name="connsiteY67" fmla="*/ 682585 h 1651114"/>
                <a:gd name="connsiteX68" fmla="*/ 858488 w 1794359"/>
                <a:gd name="connsiteY68" fmla="*/ 676299 h 1651114"/>
                <a:gd name="connsiteX69" fmla="*/ 867728 w 1794359"/>
                <a:gd name="connsiteY69" fmla="*/ 684872 h 1651114"/>
                <a:gd name="connsiteX70" fmla="*/ 892207 w 1794359"/>
                <a:gd name="connsiteY70" fmla="*/ 671251 h 1651114"/>
                <a:gd name="connsiteX71" fmla="*/ 884396 w 1794359"/>
                <a:gd name="connsiteY71" fmla="*/ 659440 h 1651114"/>
                <a:gd name="connsiteX72" fmla="*/ 862965 w 1794359"/>
                <a:gd name="connsiteY72" fmla="*/ 669536 h 1651114"/>
                <a:gd name="connsiteX73" fmla="*/ 749141 w 1794359"/>
                <a:gd name="connsiteY73" fmla="*/ 675823 h 1651114"/>
                <a:gd name="connsiteX74" fmla="*/ 614077 w 1794359"/>
                <a:gd name="connsiteY74" fmla="*/ 515898 h 1651114"/>
                <a:gd name="connsiteX75" fmla="*/ 360140 w 1794359"/>
                <a:gd name="connsiteY75" fmla="*/ 539520 h 1651114"/>
                <a:gd name="connsiteX76" fmla="*/ 321088 w 1794359"/>
                <a:gd name="connsiteY76" fmla="*/ 480846 h 1651114"/>
                <a:gd name="connsiteX77" fmla="*/ 368808 w 1794359"/>
                <a:gd name="connsiteY77" fmla="*/ 405027 h 1651114"/>
                <a:gd name="connsiteX78" fmla="*/ 291751 w 1794359"/>
                <a:gd name="connsiteY78" fmla="*/ 300347 h 1651114"/>
                <a:gd name="connsiteX79" fmla="*/ 220409 w 1794359"/>
                <a:gd name="connsiteY79" fmla="*/ 311301 h 1651114"/>
                <a:gd name="connsiteX80" fmla="*/ 77724 w 1794359"/>
                <a:gd name="connsiteY80" fmla="*/ 99846 h 1651114"/>
                <a:gd name="connsiteX81" fmla="*/ 145447 w 1794359"/>
                <a:gd name="connsiteY81" fmla="*/ 85368 h 1651114"/>
                <a:gd name="connsiteX82" fmla="*/ 223647 w 1794359"/>
                <a:gd name="connsiteY82" fmla="*/ 189952 h 1651114"/>
                <a:gd name="connsiteX83" fmla="*/ 218027 w 1794359"/>
                <a:gd name="connsiteY83" fmla="*/ 198334 h 1651114"/>
                <a:gd name="connsiteX84" fmla="*/ 231743 w 1794359"/>
                <a:gd name="connsiteY84" fmla="*/ 195096 h 1651114"/>
                <a:gd name="connsiteX85" fmla="*/ 240125 w 1794359"/>
                <a:gd name="connsiteY85" fmla="*/ 184714 h 1651114"/>
                <a:gd name="connsiteX86" fmla="*/ 229457 w 1794359"/>
                <a:gd name="connsiteY86" fmla="*/ 186333 h 1651114"/>
                <a:gd name="connsiteX87" fmla="*/ 150400 w 1794359"/>
                <a:gd name="connsiteY87" fmla="*/ 81463 h 1651114"/>
                <a:gd name="connsiteX88" fmla="*/ 76200 w 1794359"/>
                <a:gd name="connsiteY88" fmla="*/ 97369 h 1651114"/>
                <a:gd name="connsiteX89" fmla="*/ 15145 w 1794359"/>
                <a:gd name="connsiteY89" fmla="*/ 6882 h 1651114"/>
                <a:gd name="connsiteX90" fmla="*/ 20193 w 1794359"/>
                <a:gd name="connsiteY90" fmla="*/ 500 h 1651114"/>
                <a:gd name="connsiteX91" fmla="*/ 9525 w 1794359"/>
                <a:gd name="connsiteY91" fmla="*/ 3643 h 1651114"/>
                <a:gd name="connsiteX92" fmla="*/ 1905 w 1794359"/>
                <a:gd name="connsiteY92" fmla="*/ 11644 h 165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794359" h="1651114">
                  <a:moveTo>
                    <a:pt x="1905" y="11644"/>
                  </a:moveTo>
                  <a:cubicBezTo>
                    <a:pt x="2667" y="12787"/>
                    <a:pt x="6096" y="11930"/>
                    <a:pt x="10096" y="9930"/>
                  </a:cubicBezTo>
                  <a:lnTo>
                    <a:pt x="46768" y="64794"/>
                  </a:lnTo>
                  <a:lnTo>
                    <a:pt x="0" y="122515"/>
                  </a:lnTo>
                  <a:lnTo>
                    <a:pt x="167830" y="406170"/>
                  </a:lnTo>
                  <a:lnTo>
                    <a:pt x="149828" y="432173"/>
                  </a:lnTo>
                  <a:cubicBezTo>
                    <a:pt x="144399" y="434364"/>
                    <a:pt x="138684" y="438460"/>
                    <a:pt x="136017" y="442365"/>
                  </a:cubicBezTo>
                  <a:cubicBezTo>
                    <a:pt x="132778" y="447032"/>
                    <a:pt x="135065" y="449699"/>
                    <a:pt x="141256" y="448175"/>
                  </a:cubicBezTo>
                  <a:cubicBezTo>
                    <a:pt x="147447" y="446651"/>
                    <a:pt x="155067" y="441603"/>
                    <a:pt x="158305" y="436841"/>
                  </a:cubicBezTo>
                  <a:cubicBezTo>
                    <a:pt x="160972" y="432935"/>
                    <a:pt x="159734" y="430554"/>
                    <a:pt x="155734" y="430649"/>
                  </a:cubicBezTo>
                  <a:lnTo>
                    <a:pt x="174784" y="403027"/>
                  </a:lnTo>
                  <a:lnTo>
                    <a:pt x="5524" y="119848"/>
                  </a:lnTo>
                  <a:lnTo>
                    <a:pt x="48292" y="66985"/>
                  </a:lnTo>
                  <a:lnTo>
                    <a:pt x="214598" y="315873"/>
                  </a:lnTo>
                  <a:lnTo>
                    <a:pt x="285941" y="305015"/>
                  </a:lnTo>
                  <a:lnTo>
                    <a:pt x="361188" y="408266"/>
                  </a:lnTo>
                  <a:lnTo>
                    <a:pt x="313277" y="484180"/>
                  </a:lnTo>
                  <a:lnTo>
                    <a:pt x="417005" y="641437"/>
                  </a:lnTo>
                  <a:lnTo>
                    <a:pt x="569405" y="631151"/>
                  </a:lnTo>
                  <a:lnTo>
                    <a:pt x="591598" y="660392"/>
                  </a:lnTo>
                  <a:lnTo>
                    <a:pt x="469963" y="893374"/>
                  </a:lnTo>
                  <a:lnTo>
                    <a:pt x="612362" y="1131118"/>
                  </a:lnTo>
                  <a:cubicBezTo>
                    <a:pt x="605219" y="1137214"/>
                    <a:pt x="601885" y="1144929"/>
                    <a:pt x="604838" y="1149882"/>
                  </a:cubicBezTo>
                  <a:cubicBezTo>
                    <a:pt x="608362" y="1155883"/>
                    <a:pt x="619697" y="1155597"/>
                    <a:pt x="629984" y="1149215"/>
                  </a:cubicBezTo>
                  <a:cubicBezTo>
                    <a:pt x="640366" y="1142834"/>
                    <a:pt x="645795" y="1132832"/>
                    <a:pt x="642176" y="1126927"/>
                  </a:cubicBezTo>
                  <a:cubicBezTo>
                    <a:pt x="639128" y="1122069"/>
                    <a:pt x="630841" y="1121498"/>
                    <a:pt x="622268" y="1125117"/>
                  </a:cubicBezTo>
                  <a:lnTo>
                    <a:pt x="479774" y="889659"/>
                  </a:lnTo>
                  <a:lnTo>
                    <a:pt x="595979" y="666107"/>
                  </a:lnTo>
                  <a:lnTo>
                    <a:pt x="715042" y="823365"/>
                  </a:lnTo>
                  <a:lnTo>
                    <a:pt x="641890" y="980242"/>
                  </a:lnTo>
                  <a:lnTo>
                    <a:pt x="1045845" y="1592509"/>
                  </a:lnTo>
                  <a:lnTo>
                    <a:pt x="1319117" y="1630513"/>
                  </a:lnTo>
                  <a:cubicBezTo>
                    <a:pt x="1317784" y="1640610"/>
                    <a:pt x="1324451" y="1649087"/>
                    <a:pt x="1336453" y="1650802"/>
                  </a:cubicBezTo>
                  <a:cubicBezTo>
                    <a:pt x="1350931" y="1652897"/>
                    <a:pt x="1367314" y="1644230"/>
                    <a:pt x="1373029" y="1631466"/>
                  </a:cubicBezTo>
                  <a:cubicBezTo>
                    <a:pt x="1378649" y="1618798"/>
                    <a:pt x="1371410" y="1606987"/>
                    <a:pt x="1357027" y="1605082"/>
                  </a:cubicBezTo>
                  <a:cubicBezTo>
                    <a:pt x="1345121" y="1603463"/>
                    <a:pt x="1331976" y="1609178"/>
                    <a:pt x="1324642" y="1618417"/>
                  </a:cubicBezTo>
                  <a:lnTo>
                    <a:pt x="1056132" y="1581746"/>
                  </a:lnTo>
                  <a:lnTo>
                    <a:pt x="691515" y="1034630"/>
                  </a:lnTo>
                  <a:lnTo>
                    <a:pt x="847534" y="1038535"/>
                  </a:lnTo>
                  <a:lnTo>
                    <a:pt x="1038892" y="1296377"/>
                  </a:lnTo>
                  <a:lnTo>
                    <a:pt x="1463231" y="1329238"/>
                  </a:lnTo>
                  <a:lnTo>
                    <a:pt x="1668589" y="1553837"/>
                  </a:lnTo>
                  <a:lnTo>
                    <a:pt x="1732693" y="1561267"/>
                  </a:lnTo>
                  <a:cubicBezTo>
                    <a:pt x="1732312" y="1571649"/>
                    <a:pt x="1740789" y="1580412"/>
                    <a:pt x="1754410" y="1582031"/>
                  </a:cubicBezTo>
                  <a:cubicBezTo>
                    <a:pt x="1770888" y="1584032"/>
                    <a:pt x="1788224" y="1574888"/>
                    <a:pt x="1793081" y="1561648"/>
                  </a:cubicBezTo>
                  <a:cubicBezTo>
                    <a:pt x="1797939" y="1548503"/>
                    <a:pt x="1788509" y="1536502"/>
                    <a:pt x="1772222" y="1534692"/>
                  </a:cubicBezTo>
                  <a:cubicBezTo>
                    <a:pt x="1758696" y="1533168"/>
                    <a:pt x="1744694" y="1539264"/>
                    <a:pt x="1737455" y="1548789"/>
                  </a:cubicBezTo>
                  <a:lnTo>
                    <a:pt x="1679067" y="1542121"/>
                  </a:lnTo>
                  <a:lnTo>
                    <a:pt x="1473041" y="1318856"/>
                  </a:lnTo>
                  <a:lnTo>
                    <a:pt x="1048322" y="1286852"/>
                  </a:lnTo>
                  <a:lnTo>
                    <a:pt x="856107" y="1030343"/>
                  </a:lnTo>
                  <a:lnTo>
                    <a:pt x="686086" y="1026438"/>
                  </a:lnTo>
                  <a:lnTo>
                    <a:pt x="652653" y="976337"/>
                  </a:lnTo>
                  <a:lnTo>
                    <a:pt x="694277" y="886706"/>
                  </a:lnTo>
                  <a:lnTo>
                    <a:pt x="835724" y="885563"/>
                  </a:lnTo>
                  <a:lnTo>
                    <a:pt x="1002506" y="1095018"/>
                  </a:lnTo>
                  <a:cubicBezTo>
                    <a:pt x="995172" y="1101495"/>
                    <a:pt x="992314" y="1109687"/>
                    <a:pt x="996410" y="1114830"/>
                  </a:cubicBezTo>
                  <a:cubicBezTo>
                    <a:pt x="1001363" y="1121117"/>
                    <a:pt x="1014413" y="1120736"/>
                    <a:pt x="1025557" y="1113878"/>
                  </a:cubicBezTo>
                  <a:cubicBezTo>
                    <a:pt x="1036701" y="1107020"/>
                    <a:pt x="1041559" y="1096447"/>
                    <a:pt x="1036415" y="1090160"/>
                  </a:cubicBezTo>
                  <a:cubicBezTo>
                    <a:pt x="1032224" y="1085017"/>
                    <a:pt x="1022509" y="1084541"/>
                    <a:pt x="1013079" y="1088446"/>
                  </a:cubicBezTo>
                  <a:lnTo>
                    <a:pt x="843820" y="877848"/>
                  </a:lnTo>
                  <a:lnTo>
                    <a:pt x="697611" y="879277"/>
                  </a:lnTo>
                  <a:lnTo>
                    <a:pt x="725424" y="819364"/>
                  </a:lnTo>
                  <a:lnTo>
                    <a:pt x="576453" y="624959"/>
                  </a:lnTo>
                  <a:lnTo>
                    <a:pt x="423958" y="635437"/>
                  </a:lnTo>
                  <a:lnTo>
                    <a:pt x="363284" y="544283"/>
                  </a:lnTo>
                  <a:lnTo>
                    <a:pt x="607219" y="521899"/>
                  </a:lnTo>
                  <a:lnTo>
                    <a:pt x="741712" y="682585"/>
                  </a:lnTo>
                  <a:lnTo>
                    <a:pt x="858488" y="676299"/>
                  </a:lnTo>
                  <a:cubicBezTo>
                    <a:pt x="856869" y="681538"/>
                    <a:pt x="860298" y="685253"/>
                    <a:pt x="867728" y="684872"/>
                  </a:cubicBezTo>
                  <a:cubicBezTo>
                    <a:pt x="876586" y="684395"/>
                    <a:pt x="887540" y="678299"/>
                    <a:pt x="892207" y="671251"/>
                  </a:cubicBezTo>
                  <a:cubicBezTo>
                    <a:pt x="896779" y="664202"/>
                    <a:pt x="893255" y="658964"/>
                    <a:pt x="884396" y="659440"/>
                  </a:cubicBezTo>
                  <a:cubicBezTo>
                    <a:pt x="877062" y="659821"/>
                    <a:pt x="868299" y="664107"/>
                    <a:pt x="862965" y="669536"/>
                  </a:cubicBezTo>
                  <a:lnTo>
                    <a:pt x="749141" y="675823"/>
                  </a:lnTo>
                  <a:lnTo>
                    <a:pt x="614077" y="515898"/>
                  </a:lnTo>
                  <a:lnTo>
                    <a:pt x="360140" y="539520"/>
                  </a:lnTo>
                  <a:lnTo>
                    <a:pt x="321088" y="480846"/>
                  </a:lnTo>
                  <a:lnTo>
                    <a:pt x="368808" y="405027"/>
                  </a:lnTo>
                  <a:lnTo>
                    <a:pt x="291751" y="300347"/>
                  </a:lnTo>
                  <a:lnTo>
                    <a:pt x="220409" y="311301"/>
                  </a:lnTo>
                  <a:lnTo>
                    <a:pt x="77724" y="99846"/>
                  </a:lnTo>
                  <a:lnTo>
                    <a:pt x="145447" y="85368"/>
                  </a:lnTo>
                  <a:lnTo>
                    <a:pt x="223647" y="189952"/>
                  </a:lnTo>
                  <a:cubicBezTo>
                    <a:pt x="219266" y="193191"/>
                    <a:pt x="216884" y="196715"/>
                    <a:pt x="218027" y="198334"/>
                  </a:cubicBezTo>
                  <a:cubicBezTo>
                    <a:pt x="219456" y="200335"/>
                    <a:pt x="225647" y="198811"/>
                    <a:pt x="231743" y="195096"/>
                  </a:cubicBezTo>
                  <a:cubicBezTo>
                    <a:pt x="237839" y="191286"/>
                    <a:pt x="241649" y="186714"/>
                    <a:pt x="240125" y="184714"/>
                  </a:cubicBezTo>
                  <a:cubicBezTo>
                    <a:pt x="238887" y="183094"/>
                    <a:pt x="234410" y="183856"/>
                    <a:pt x="229457" y="186333"/>
                  </a:cubicBezTo>
                  <a:lnTo>
                    <a:pt x="150400" y="81463"/>
                  </a:lnTo>
                  <a:lnTo>
                    <a:pt x="76200" y="97369"/>
                  </a:lnTo>
                  <a:lnTo>
                    <a:pt x="15145" y="6882"/>
                  </a:lnTo>
                  <a:cubicBezTo>
                    <a:pt x="18764" y="4215"/>
                    <a:pt x="20955" y="1548"/>
                    <a:pt x="20193" y="500"/>
                  </a:cubicBezTo>
                  <a:cubicBezTo>
                    <a:pt x="19240" y="-833"/>
                    <a:pt x="14478" y="595"/>
                    <a:pt x="9525" y="3643"/>
                  </a:cubicBezTo>
                  <a:cubicBezTo>
                    <a:pt x="4381" y="6691"/>
                    <a:pt x="1048" y="10311"/>
                    <a:pt x="1905" y="11644"/>
                  </a:cubicBezTo>
                  <a:close/>
                </a:path>
              </a:pathLst>
            </a:custGeom>
            <a:grpFill/>
            <a:ln w="9525" cap="flat">
              <a:noFill/>
              <a:prstDash val="solid"/>
              <a:miter/>
            </a:ln>
          </p:spPr>
          <p:txBody>
            <a:bodyPr rtlCol="0" anchor="ctr"/>
            <a:lstStyle/>
            <a:p>
              <a:endParaRPr lang="en-US" sz="4050"/>
            </a:p>
          </p:txBody>
        </p:sp>
        <p:sp>
          <p:nvSpPr>
            <p:cNvPr id="68" name="Graphic 8">
              <a:extLst>
                <a:ext uri="{FF2B5EF4-FFF2-40B4-BE49-F238E27FC236}">
                  <a16:creationId xmlns:a16="http://schemas.microsoft.com/office/drawing/2014/main" id="{1E5C64AB-638A-4803-8B45-D52179F5C760}"/>
                </a:ext>
              </a:extLst>
            </p:cNvPr>
            <p:cNvSpPr/>
            <p:nvPr/>
          </p:nvSpPr>
          <p:spPr>
            <a:xfrm>
              <a:off x="9275094" y="1174229"/>
              <a:ext cx="933555" cy="2165260"/>
            </a:xfrm>
            <a:custGeom>
              <a:avLst/>
              <a:gdLst>
                <a:gd name="connsiteX0" fmla="*/ 106 w 933555"/>
                <a:gd name="connsiteY0" fmla="*/ 11718 h 2165260"/>
                <a:gd name="connsiteX1" fmla="*/ 8107 w 933555"/>
                <a:gd name="connsiteY1" fmla="*/ 10099 h 2165260"/>
                <a:gd name="connsiteX2" fmla="*/ 182224 w 933555"/>
                <a:gd name="connsiteY2" fmla="*/ 333663 h 2165260"/>
                <a:gd name="connsiteX3" fmla="*/ 139933 w 933555"/>
                <a:gd name="connsiteY3" fmla="*/ 392623 h 2165260"/>
                <a:gd name="connsiteX4" fmla="*/ 196893 w 933555"/>
                <a:gd name="connsiteY4" fmla="*/ 509685 h 2165260"/>
                <a:gd name="connsiteX5" fmla="*/ 285570 w 933555"/>
                <a:gd name="connsiteY5" fmla="*/ 501589 h 2165260"/>
                <a:gd name="connsiteX6" fmla="*/ 374724 w 933555"/>
                <a:gd name="connsiteY6" fmla="*/ 664657 h 2165260"/>
                <a:gd name="connsiteX7" fmla="*/ 295667 w 933555"/>
                <a:gd name="connsiteY7" fmla="*/ 796673 h 2165260"/>
                <a:gd name="connsiteX8" fmla="*/ 399013 w 933555"/>
                <a:gd name="connsiteY8" fmla="*/ 1019177 h 2165260"/>
                <a:gd name="connsiteX9" fmla="*/ 570558 w 933555"/>
                <a:gd name="connsiteY9" fmla="*/ 1025750 h 2165260"/>
                <a:gd name="connsiteX10" fmla="*/ 919364 w 933555"/>
                <a:gd name="connsiteY10" fmla="*/ 1664972 h 2165260"/>
                <a:gd name="connsiteX11" fmla="*/ 811446 w 933555"/>
                <a:gd name="connsiteY11" fmla="*/ 1971582 h 2165260"/>
                <a:gd name="connsiteX12" fmla="*/ 810588 w 933555"/>
                <a:gd name="connsiteY12" fmla="*/ 1974059 h 2165260"/>
                <a:gd name="connsiteX13" fmla="*/ 876882 w 933555"/>
                <a:gd name="connsiteY13" fmla="*/ 2120172 h 2165260"/>
                <a:gd name="connsiteX14" fmla="*/ 867453 w 933555"/>
                <a:gd name="connsiteY14" fmla="*/ 2153510 h 2165260"/>
                <a:gd name="connsiteX15" fmla="*/ 903933 w 933555"/>
                <a:gd name="connsiteY15" fmla="*/ 2160082 h 2165260"/>
                <a:gd name="connsiteX16" fmla="*/ 919745 w 933555"/>
                <a:gd name="connsiteY16" fmla="*/ 2121315 h 2165260"/>
                <a:gd name="connsiteX17" fmla="*/ 890694 w 933555"/>
                <a:gd name="connsiteY17" fmla="*/ 2111695 h 2165260"/>
                <a:gd name="connsiteX18" fmla="*/ 825543 w 933555"/>
                <a:gd name="connsiteY18" fmla="*/ 1969868 h 2165260"/>
                <a:gd name="connsiteX19" fmla="*/ 932794 w 933555"/>
                <a:gd name="connsiteY19" fmla="*/ 1662782 h 2165260"/>
                <a:gd name="connsiteX20" fmla="*/ 933556 w 933555"/>
                <a:gd name="connsiteY20" fmla="*/ 1660591 h 2165260"/>
                <a:gd name="connsiteX21" fmla="*/ 578940 w 933555"/>
                <a:gd name="connsiteY21" fmla="*/ 1017939 h 2165260"/>
                <a:gd name="connsiteX22" fmla="*/ 407205 w 933555"/>
                <a:gd name="connsiteY22" fmla="*/ 1011748 h 2165260"/>
                <a:gd name="connsiteX23" fmla="*/ 372343 w 933555"/>
                <a:gd name="connsiteY23" fmla="*/ 937643 h 2165260"/>
                <a:gd name="connsiteX24" fmla="*/ 508360 w 933555"/>
                <a:gd name="connsiteY24" fmla="*/ 693803 h 2165260"/>
                <a:gd name="connsiteX25" fmla="*/ 509027 w 933555"/>
                <a:gd name="connsiteY25" fmla="*/ 692660 h 2165260"/>
                <a:gd name="connsiteX26" fmla="*/ 411491 w 933555"/>
                <a:gd name="connsiteY26" fmla="*/ 533117 h 2165260"/>
                <a:gd name="connsiteX27" fmla="*/ 418254 w 933555"/>
                <a:gd name="connsiteY27" fmla="*/ 521115 h 2165260"/>
                <a:gd name="connsiteX28" fmla="*/ 400728 w 933555"/>
                <a:gd name="connsiteY28" fmla="*/ 523782 h 2165260"/>
                <a:gd name="connsiteX29" fmla="*/ 390441 w 933555"/>
                <a:gd name="connsiteY29" fmla="*/ 538260 h 2165260"/>
                <a:gd name="connsiteX30" fmla="*/ 404157 w 933555"/>
                <a:gd name="connsiteY30" fmla="*/ 537689 h 2165260"/>
                <a:gd name="connsiteX31" fmla="*/ 499978 w 933555"/>
                <a:gd name="connsiteY31" fmla="*/ 696375 h 2165260"/>
                <a:gd name="connsiteX32" fmla="*/ 369009 w 933555"/>
                <a:gd name="connsiteY32" fmla="*/ 930404 h 2165260"/>
                <a:gd name="connsiteX33" fmla="*/ 304335 w 933555"/>
                <a:gd name="connsiteY33" fmla="*/ 793149 h 2165260"/>
                <a:gd name="connsiteX34" fmla="*/ 383106 w 933555"/>
                <a:gd name="connsiteY34" fmla="*/ 661133 h 2165260"/>
                <a:gd name="connsiteX35" fmla="*/ 291952 w 933555"/>
                <a:gd name="connsiteY35" fmla="*/ 496160 h 2165260"/>
                <a:gd name="connsiteX36" fmla="*/ 203179 w 933555"/>
                <a:gd name="connsiteY36" fmla="*/ 504351 h 2165260"/>
                <a:gd name="connsiteX37" fmla="*/ 146696 w 933555"/>
                <a:gd name="connsiteY37" fmla="*/ 389575 h 2165260"/>
                <a:gd name="connsiteX38" fmla="*/ 188892 w 933555"/>
                <a:gd name="connsiteY38" fmla="*/ 330615 h 2165260"/>
                <a:gd name="connsiteX39" fmla="*/ 12870 w 933555"/>
                <a:gd name="connsiteY39" fmla="*/ 7146 h 2165260"/>
                <a:gd name="connsiteX40" fmla="*/ 18108 w 933555"/>
                <a:gd name="connsiteY40" fmla="*/ 574 h 2165260"/>
                <a:gd name="connsiteX41" fmla="*/ 7726 w 933555"/>
                <a:gd name="connsiteY41" fmla="*/ 3527 h 2165260"/>
                <a:gd name="connsiteX42" fmla="*/ 106 w 933555"/>
                <a:gd name="connsiteY42" fmla="*/ 11718 h 21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3555" h="2165260">
                  <a:moveTo>
                    <a:pt x="106" y="11718"/>
                  </a:moveTo>
                  <a:cubicBezTo>
                    <a:pt x="773" y="12956"/>
                    <a:pt x="4107" y="12194"/>
                    <a:pt x="8107" y="10099"/>
                  </a:cubicBezTo>
                  <a:lnTo>
                    <a:pt x="182224" y="333663"/>
                  </a:lnTo>
                  <a:lnTo>
                    <a:pt x="139933" y="392623"/>
                  </a:lnTo>
                  <a:lnTo>
                    <a:pt x="196893" y="509685"/>
                  </a:lnTo>
                  <a:lnTo>
                    <a:pt x="285570" y="501589"/>
                  </a:lnTo>
                  <a:lnTo>
                    <a:pt x="374724" y="664657"/>
                  </a:lnTo>
                  <a:lnTo>
                    <a:pt x="295667" y="796673"/>
                  </a:lnTo>
                  <a:lnTo>
                    <a:pt x="399013" y="1019177"/>
                  </a:lnTo>
                  <a:lnTo>
                    <a:pt x="570558" y="1025750"/>
                  </a:lnTo>
                  <a:lnTo>
                    <a:pt x="919364" y="1664972"/>
                  </a:lnTo>
                  <a:lnTo>
                    <a:pt x="811446" y="1971582"/>
                  </a:lnTo>
                  <a:lnTo>
                    <a:pt x="810588" y="1974059"/>
                  </a:lnTo>
                  <a:lnTo>
                    <a:pt x="876882" y="2120172"/>
                  </a:lnTo>
                  <a:cubicBezTo>
                    <a:pt x="867072" y="2129507"/>
                    <a:pt x="862785" y="2143128"/>
                    <a:pt x="867453" y="2153510"/>
                  </a:cubicBezTo>
                  <a:cubicBezTo>
                    <a:pt x="873072" y="2166083"/>
                    <a:pt x="889455" y="2169036"/>
                    <a:pt x="903933" y="2160082"/>
                  </a:cubicBezTo>
                  <a:cubicBezTo>
                    <a:pt x="918507" y="2151128"/>
                    <a:pt x="925555" y="2133698"/>
                    <a:pt x="919745" y="2121315"/>
                  </a:cubicBezTo>
                  <a:cubicBezTo>
                    <a:pt x="914982" y="2111028"/>
                    <a:pt x="902886" y="2107504"/>
                    <a:pt x="890694" y="2111695"/>
                  </a:cubicBezTo>
                  <a:lnTo>
                    <a:pt x="825543" y="1969868"/>
                  </a:lnTo>
                  <a:lnTo>
                    <a:pt x="932794" y="1662782"/>
                  </a:lnTo>
                  <a:lnTo>
                    <a:pt x="933556" y="1660591"/>
                  </a:lnTo>
                  <a:lnTo>
                    <a:pt x="578940" y="1017939"/>
                  </a:lnTo>
                  <a:lnTo>
                    <a:pt x="407205" y="1011748"/>
                  </a:lnTo>
                  <a:lnTo>
                    <a:pt x="372343" y="937643"/>
                  </a:lnTo>
                  <a:lnTo>
                    <a:pt x="508360" y="693803"/>
                  </a:lnTo>
                  <a:lnTo>
                    <a:pt x="509027" y="692660"/>
                  </a:lnTo>
                  <a:lnTo>
                    <a:pt x="411491" y="533117"/>
                  </a:lnTo>
                  <a:cubicBezTo>
                    <a:pt x="416920" y="528830"/>
                    <a:pt x="419873" y="523782"/>
                    <a:pt x="418254" y="521115"/>
                  </a:cubicBezTo>
                  <a:cubicBezTo>
                    <a:pt x="416253" y="517877"/>
                    <a:pt x="408348" y="519020"/>
                    <a:pt x="400728" y="523782"/>
                  </a:cubicBezTo>
                  <a:cubicBezTo>
                    <a:pt x="393108" y="528449"/>
                    <a:pt x="388440" y="535022"/>
                    <a:pt x="390441" y="538260"/>
                  </a:cubicBezTo>
                  <a:cubicBezTo>
                    <a:pt x="392060" y="541022"/>
                    <a:pt x="397775" y="540641"/>
                    <a:pt x="404157" y="537689"/>
                  </a:cubicBezTo>
                  <a:lnTo>
                    <a:pt x="499978" y="696375"/>
                  </a:lnTo>
                  <a:lnTo>
                    <a:pt x="369009" y="930404"/>
                  </a:lnTo>
                  <a:lnTo>
                    <a:pt x="304335" y="793149"/>
                  </a:lnTo>
                  <a:lnTo>
                    <a:pt x="383106" y="661133"/>
                  </a:lnTo>
                  <a:lnTo>
                    <a:pt x="291952" y="496160"/>
                  </a:lnTo>
                  <a:lnTo>
                    <a:pt x="203179" y="504351"/>
                  </a:lnTo>
                  <a:lnTo>
                    <a:pt x="146696" y="389575"/>
                  </a:lnTo>
                  <a:lnTo>
                    <a:pt x="188892" y="330615"/>
                  </a:lnTo>
                  <a:lnTo>
                    <a:pt x="12870" y="7146"/>
                  </a:lnTo>
                  <a:cubicBezTo>
                    <a:pt x="16489" y="4479"/>
                    <a:pt x="18775" y="1812"/>
                    <a:pt x="18108" y="574"/>
                  </a:cubicBezTo>
                  <a:cubicBezTo>
                    <a:pt x="17346" y="-855"/>
                    <a:pt x="12679" y="479"/>
                    <a:pt x="7726" y="3527"/>
                  </a:cubicBezTo>
                  <a:cubicBezTo>
                    <a:pt x="2773" y="6670"/>
                    <a:pt x="-656" y="10289"/>
                    <a:pt x="106" y="11718"/>
                  </a:cubicBezTo>
                  <a:close/>
                </a:path>
              </a:pathLst>
            </a:custGeom>
            <a:grpFill/>
            <a:ln w="9525" cap="flat">
              <a:noFill/>
              <a:prstDash val="solid"/>
              <a:miter/>
            </a:ln>
          </p:spPr>
          <p:txBody>
            <a:bodyPr rtlCol="0" anchor="ctr"/>
            <a:lstStyle/>
            <a:p>
              <a:endParaRPr lang="en-US" sz="4050"/>
            </a:p>
          </p:txBody>
        </p:sp>
      </p:grpSp>
      <p:pic>
        <p:nvPicPr>
          <p:cNvPr id="3074" name="Picture 2">
            <a:extLst>
              <a:ext uri="{FF2B5EF4-FFF2-40B4-BE49-F238E27FC236}">
                <a16:creationId xmlns:a16="http://schemas.microsoft.com/office/drawing/2014/main" id="{461D3716-A0A3-4179-AE91-BA7C486E60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729" t="-825" b="-1"/>
          <a:stretch/>
        </p:blipFill>
        <p:spPr bwMode="auto">
          <a:xfrm>
            <a:off x="13036132" y="62793"/>
            <a:ext cx="5311786" cy="459544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
        <p:nvSpPr>
          <p:cNvPr id="84" name="TextBox 83">
            <a:extLst>
              <a:ext uri="{FF2B5EF4-FFF2-40B4-BE49-F238E27FC236}">
                <a16:creationId xmlns:a16="http://schemas.microsoft.com/office/drawing/2014/main" id="{894C3762-EF3A-4D7D-9B24-015A2234E641}"/>
              </a:ext>
            </a:extLst>
          </p:cNvPr>
          <p:cNvSpPr txBox="1"/>
          <p:nvPr/>
        </p:nvSpPr>
        <p:spPr>
          <a:xfrm>
            <a:off x="225314" y="7090601"/>
            <a:ext cx="17101791" cy="2610843"/>
          </a:xfrm>
          <a:prstGeom prst="rect">
            <a:avLst/>
          </a:prstGeom>
          <a:noFill/>
        </p:spPr>
        <p:txBody>
          <a:bodyPr wrap="square">
            <a:spAutoFit/>
          </a:bodyPr>
          <a:lstStyle/>
          <a:p>
            <a:pPr>
              <a:lnSpc>
                <a:spcPct val="150000"/>
              </a:lnSpc>
            </a:pPr>
            <a:r>
              <a:rPr lang="en-US" sz="2800" b="1" dirty="0">
                <a:solidFill>
                  <a:schemeClr val="bg1"/>
                </a:solidFill>
              </a:rPr>
              <a:t>Attempted Models: </a:t>
            </a:r>
            <a:r>
              <a:rPr lang="en-US" sz="2800" b="1" dirty="0" err="1">
                <a:solidFill>
                  <a:schemeClr val="bg1"/>
                </a:solidFill>
              </a:rPr>
              <a:t>RandomForestRegressor</a:t>
            </a:r>
            <a:r>
              <a:rPr lang="en-US" sz="2800" b="1" dirty="0">
                <a:solidFill>
                  <a:schemeClr val="bg1"/>
                </a:solidFill>
              </a:rPr>
              <a:t>, </a:t>
            </a:r>
            <a:r>
              <a:rPr lang="en-US" sz="2800" b="1" dirty="0" err="1">
                <a:solidFill>
                  <a:schemeClr val="bg1"/>
                </a:solidFill>
              </a:rPr>
              <a:t>LinearRegression</a:t>
            </a:r>
            <a:r>
              <a:rPr lang="en-US" sz="2800" b="1" dirty="0">
                <a:solidFill>
                  <a:schemeClr val="bg1"/>
                </a:solidFill>
              </a:rPr>
              <a:t>, Gradient Boost Model, Decision Tree Regressor , Deep Learning </a:t>
            </a:r>
          </a:p>
          <a:p>
            <a:pPr>
              <a:lnSpc>
                <a:spcPct val="150000"/>
              </a:lnSpc>
            </a:pPr>
            <a:r>
              <a:rPr lang="en-US" sz="2800" b="1" i="0" dirty="0">
                <a:solidFill>
                  <a:schemeClr val="bg1"/>
                </a:solidFill>
                <a:effectLst/>
              </a:rPr>
              <a:t>Based on the above results, Gradient Boost model and Random Forest Regressor have the highest R2 and lowest mean squared error as a result most accurate. Gradient Boost model is used to predict our data.</a:t>
            </a:r>
            <a:endParaRPr lang="en-US" sz="2800" b="1" dirty="0">
              <a:solidFill>
                <a:schemeClr val="bg1"/>
              </a:solidFill>
            </a:endParaRPr>
          </a:p>
        </p:txBody>
      </p:sp>
      <p:pic>
        <p:nvPicPr>
          <p:cNvPr id="4" name="Picture 3">
            <a:extLst>
              <a:ext uri="{FF2B5EF4-FFF2-40B4-BE49-F238E27FC236}">
                <a16:creationId xmlns:a16="http://schemas.microsoft.com/office/drawing/2014/main" id="{59E7B8D4-8FFB-4DA9-8CB2-C5F3826693F0}"/>
              </a:ext>
            </a:extLst>
          </p:cNvPr>
          <p:cNvPicPr>
            <a:picLocks noChangeAspect="1"/>
          </p:cNvPicPr>
          <p:nvPr/>
        </p:nvPicPr>
        <p:blipFill>
          <a:blip r:embed="rId3"/>
          <a:stretch>
            <a:fillRect/>
          </a:stretch>
        </p:blipFill>
        <p:spPr>
          <a:xfrm>
            <a:off x="7302018" y="4608793"/>
            <a:ext cx="5400675" cy="466725"/>
          </a:xfrm>
          <a:prstGeom prst="rect">
            <a:avLst/>
          </a:prstGeom>
        </p:spPr>
      </p:pic>
      <p:pic>
        <p:nvPicPr>
          <p:cNvPr id="28" name="Picture 27">
            <a:extLst>
              <a:ext uri="{FF2B5EF4-FFF2-40B4-BE49-F238E27FC236}">
                <a16:creationId xmlns:a16="http://schemas.microsoft.com/office/drawing/2014/main" id="{DA8D6EAF-FB26-4211-B42D-A5CBBF801F11}"/>
              </a:ext>
            </a:extLst>
          </p:cNvPr>
          <p:cNvPicPr>
            <a:picLocks noChangeAspect="1"/>
          </p:cNvPicPr>
          <p:nvPr/>
        </p:nvPicPr>
        <p:blipFill>
          <a:blip r:embed="rId4"/>
          <a:stretch>
            <a:fillRect/>
          </a:stretch>
        </p:blipFill>
        <p:spPr>
          <a:xfrm>
            <a:off x="7302018" y="5305692"/>
            <a:ext cx="4772025" cy="542925"/>
          </a:xfrm>
          <a:prstGeom prst="rect">
            <a:avLst/>
          </a:prstGeom>
        </p:spPr>
      </p:pic>
      <p:pic>
        <p:nvPicPr>
          <p:cNvPr id="34" name="Picture 33">
            <a:extLst>
              <a:ext uri="{FF2B5EF4-FFF2-40B4-BE49-F238E27FC236}">
                <a16:creationId xmlns:a16="http://schemas.microsoft.com/office/drawing/2014/main" id="{07F627A5-F438-4ADF-B06E-FA89B2E6D09B}"/>
              </a:ext>
            </a:extLst>
          </p:cNvPr>
          <p:cNvPicPr>
            <a:picLocks noChangeAspect="1"/>
          </p:cNvPicPr>
          <p:nvPr/>
        </p:nvPicPr>
        <p:blipFill>
          <a:blip r:embed="rId5"/>
          <a:stretch>
            <a:fillRect/>
          </a:stretch>
        </p:blipFill>
        <p:spPr>
          <a:xfrm>
            <a:off x="7302018" y="5974678"/>
            <a:ext cx="4962525" cy="552450"/>
          </a:xfrm>
          <a:prstGeom prst="rect">
            <a:avLst/>
          </a:prstGeom>
        </p:spPr>
      </p:pic>
      <p:pic>
        <p:nvPicPr>
          <p:cNvPr id="85" name="Picture 84">
            <a:extLst>
              <a:ext uri="{FF2B5EF4-FFF2-40B4-BE49-F238E27FC236}">
                <a16:creationId xmlns:a16="http://schemas.microsoft.com/office/drawing/2014/main" id="{FAD6C42B-A7A1-4BCB-83DB-7CEB181918C6}"/>
              </a:ext>
            </a:extLst>
          </p:cNvPr>
          <p:cNvPicPr>
            <a:picLocks noChangeAspect="1"/>
          </p:cNvPicPr>
          <p:nvPr/>
        </p:nvPicPr>
        <p:blipFill>
          <a:blip r:embed="rId6"/>
          <a:stretch>
            <a:fillRect/>
          </a:stretch>
        </p:blipFill>
        <p:spPr>
          <a:xfrm>
            <a:off x="7302018" y="3788069"/>
            <a:ext cx="5791200" cy="590550"/>
          </a:xfrm>
          <a:prstGeom prst="rect">
            <a:avLst/>
          </a:prstGeom>
        </p:spPr>
      </p:pic>
      <p:pic>
        <p:nvPicPr>
          <p:cNvPr id="87" name="Picture 86">
            <a:extLst>
              <a:ext uri="{FF2B5EF4-FFF2-40B4-BE49-F238E27FC236}">
                <a16:creationId xmlns:a16="http://schemas.microsoft.com/office/drawing/2014/main" id="{72E240C5-9177-4EF2-9AEE-0C52729763C5}"/>
              </a:ext>
            </a:extLst>
          </p:cNvPr>
          <p:cNvPicPr>
            <a:picLocks noChangeAspect="1"/>
          </p:cNvPicPr>
          <p:nvPr/>
        </p:nvPicPr>
        <p:blipFill>
          <a:blip r:embed="rId7"/>
          <a:stretch>
            <a:fillRect/>
          </a:stretch>
        </p:blipFill>
        <p:spPr>
          <a:xfrm>
            <a:off x="228057" y="1766777"/>
            <a:ext cx="6712896" cy="4712254"/>
          </a:xfrm>
          <a:prstGeom prst="rect">
            <a:avLst/>
          </a:prstGeom>
        </p:spPr>
      </p:pic>
    </p:spTree>
    <p:extLst>
      <p:ext uri="{BB962C8B-B14F-4D97-AF65-F5344CB8AC3E}">
        <p14:creationId xmlns:p14="http://schemas.microsoft.com/office/powerpoint/2010/main" val="1046843843"/>
      </p:ext>
    </p:extLst>
  </p:cSld>
  <p:clrMapOvr>
    <a:masterClrMapping/>
  </p:clrMapOvr>
</p:sld>
</file>

<file path=ppt/theme/theme1.xml><?xml version="1.0" encoding="utf-8"?>
<a:theme xmlns:a="http://schemas.openxmlformats.org/drawingml/2006/main" name="Office Theme">
  <a:themeElements>
    <a:clrScheme name="Technology_Gradient">
      <a:dk1>
        <a:sysClr val="windowText" lastClr="000000"/>
      </a:dk1>
      <a:lt1>
        <a:sysClr val="window" lastClr="FFFFFF"/>
      </a:lt1>
      <a:dk2>
        <a:srgbClr val="44546A"/>
      </a:dk2>
      <a:lt2>
        <a:srgbClr val="E7E6E6"/>
      </a:lt2>
      <a:accent1>
        <a:srgbClr val="44CADF"/>
      </a:accent1>
      <a:accent2>
        <a:srgbClr val="24AE54"/>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4031</TotalTime>
  <Words>748</Words>
  <Application>Microsoft Office PowerPoint</Application>
  <PresentationFormat>Custom</PresentationFormat>
  <Paragraphs>69</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-apple-system</vt:lpstr>
      <vt:lpstr>Arial</vt:lpstr>
      <vt:lpstr>Calibri</vt:lpstr>
      <vt:lpstr>Calibri Light</vt:lpstr>
      <vt:lpstr>Impact</vt:lpstr>
      <vt:lpstr>Open Sans</vt:lpstr>
      <vt:lpstr>Roboto</vt:lpstr>
      <vt:lpstr>Office Theme</vt:lpstr>
      <vt:lpstr>PowerPoint Presentation</vt:lpstr>
      <vt:lpstr>PowerPoint Presentation</vt:lpstr>
      <vt:lpstr>PowerPoint Presentation</vt:lpstr>
      <vt:lpstr>PowerPoint Presentation</vt:lpstr>
      <vt:lpstr>Data Sources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PresenterMedia.com</dc:creator>
  <cp:lastModifiedBy>Diana Seveney</cp:lastModifiedBy>
  <cp:revision>276</cp:revision>
  <dcterms:created xsi:type="dcterms:W3CDTF">2021-05-28T02:05:45Z</dcterms:created>
  <dcterms:modified xsi:type="dcterms:W3CDTF">2022-07-21T22:56:44Z</dcterms:modified>
</cp:coreProperties>
</file>

<file path=docProps/thumbnail.jpeg>
</file>